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0" r:id="rId2"/>
    <p:sldId id="256" r:id="rId3"/>
    <p:sldId id="284" r:id="rId4"/>
    <p:sldId id="259" r:id="rId5"/>
    <p:sldId id="263" r:id="rId6"/>
    <p:sldId id="305" r:id="rId7"/>
    <p:sldId id="306" r:id="rId8"/>
    <p:sldId id="285" r:id="rId9"/>
    <p:sldId id="307" r:id="rId10"/>
    <p:sldId id="287" r:id="rId11"/>
    <p:sldId id="308" r:id="rId12"/>
    <p:sldId id="293" r:id="rId13"/>
    <p:sldId id="302" r:id="rId14"/>
    <p:sldId id="299" r:id="rId15"/>
    <p:sldId id="298" r:id="rId16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8942"/>
    <a:srgbClr val="1F4670"/>
    <a:srgbClr val="F7E3E3"/>
    <a:srgbClr val="ED7E30"/>
    <a:srgbClr val="EA8024"/>
    <a:srgbClr val="F5E6E5"/>
    <a:srgbClr val="EACC1B"/>
    <a:srgbClr val="FFC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56" autoAdjust="0"/>
  </p:normalViewPr>
  <p:slideViewPr>
    <p:cSldViewPr snapToGrid="0">
      <p:cViewPr varScale="1">
        <p:scale>
          <a:sx n="74" d="100"/>
          <a:sy n="74" d="100"/>
        </p:scale>
        <p:origin x="1042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F1DD7-4301-4ABB-B701-37436158A38D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1F4A2-A8B8-4709-BF94-2B999477CD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157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5C593-67C6-85EF-054B-E1AEACFA0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5E727A-CA19-B762-405D-DE9479AAF4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AC585D-1F2B-0546-977E-E41EB8305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A4FECC-17E6-D913-9526-524F855F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4AAA47-FED0-AEC7-8CF6-3516E087C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858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43375-C06A-108D-97DA-3A5E864C5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31163FB-1023-8C24-5C51-15E814A5E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0127DC-92B9-756B-19A3-E7F4F956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636F7B-1381-3914-4620-5415407B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ADD9CC-D1D9-5A58-E570-E749B9551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7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C8CFE03-EA57-62A8-8A0F-14DA94B644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C7F66AF-EB67-8AFC-019C-CC8CE6E32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4D5727-3E2B-419B-91D3-2490A0A2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54C238-2350-BD3E-7B75-0E9E6E1B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3AEBA87-775A-05D4-210A-F4C6C929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30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9DC37-5F22-E1A6-3E04-FD57FB3E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0F39B1-F2DC-4AA7-77D8-ABCEB245A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08DB1F-1507-E276-2994-F3C98A9D4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81AC74-178A-BF89-0D4E-F3BB1062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B3AED8E-ABCF-FB5F-7626-97AE2FD79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785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FA788-5EA9-41CA-8742-CF0752090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6E13E75-5D25-8B84-EE58-476CD25FC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FDAF9-4765-A4A2-07A1-E20A0BB4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9AC7E0-2A3E-64E5-DC83-F57509660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7C148A-C7DD-FC0E-09EA-B3634F29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768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8D7A7E-535F-10CC-0C86-FC0961FB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98E308-4272-3D78-DE0E-C53C59B17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4352DE2-340D-E0B1-12F4-0DA68819C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8010B4C-60EF-6852-A10B-D7D8BED1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337FCEB-CD47-BC3E-55CE-BE8BD3CC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B8C221-69B2-A35A-A91F-EA0C3400C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847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341106-8EDA-4D23-3341-C6B5208B3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D6AB2C-1E3E-27E8-340C-6BBF69C9C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AE7E0B-8E59-B5D8-7779-41785F164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7EF32E4-5744-FD98-4467-06384CAC1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C7319A9-910D-225A-849C-542193911B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2165452-9D7C-2DE8-7F1A-1E7C59C51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D018B15-D55E-223C-A5EF-C2B2802DA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C5957F2-B0A0-2218-D459-714B844CB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88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4ECF4-73B9-4F54-0C8A-12D53C287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0CF6830-EE89-C59C-A67C-5D20C2D53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23DF6E2-7277-8B91-E14A-1E5A77D05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52B44F-DB6B-812B-54D8-E23FA0D9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63E0448-4793-9D16-786E-A3F8C3057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7923ACD-1C04-47B6-F671-9DFE3379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2F12C1-4E4C-E265-25F6-324A8ECF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0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CBB9F8-9664-7BD3-F6D3-0DF5827BC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2E8C27-28DB-D5D4-727D-99E9D4537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783FFEC-1B8F-1AC8-66D0-EF9311FCB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C2D513B-4553-E38B-E316-3E24E5327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0DE946-66DE-DBE5-AEB4-778D685A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21A7D5-98AC-4756-9EFB-A65BA821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955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99A670-B0E1-F1D0-35B8-8873F858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59DF45B-280F-BBA1-FDD2-E437054B6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6232A9-758A-D105-53D5-6D9D8F6B2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105AD97-B1E5-0193-4003-6BE3FFCF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44BBE1-7225-CE18-EDF1-33D2D705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999B6A0-4407-0AD3-6134-A7369933B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216995A-DD2B-5547-C2E4-BF21AB14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705425-50B8-C9BF-E0E0-74278C456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10A8A4-C115-30AC-1D3A-812F5193BB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99B3A-DCC7-4C1A-A2FA-F765AB07CE0A}" type="datetimeFigureOut">
              <a:rPr lang="pt-BR" smtClean="0"/>
              <a:t>28/09/2025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63139-5F51-7B1D-2CAE-DD4156784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E5EC03-0D4C-B9C8-3922-A758BE9EFD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22AF5-DEC8-4B5E-9913-B7195459F47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1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chemeClr val="accent5">
                <a:lumMod val="50000"/>
              </a:schemeClr>
            </a:gs>
            <a:gs pos="12000">
              <a:srgbClr val="19894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0A426261-45AF-A120-46A8-DF61D523D5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4680" y="1506441"/>
            <a:ext cx="12238080" cy="384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003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69D22-3645-E565-4D9F-99C834BF1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id="{BC5544F1-8FF2-7512-1F77-C2527A95E0F5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EB732ECA-ABE6-555B-B02A-1F2C282A99C5}"/>
              </a:ext>
            </a:extLst>
          </p:cNvPr>
          <p:cNvSpPr/>
          <p:nvPr/>
        </p:nvSpPr>
        <p:spPr bwMode="auto">
          <a:xfrm>
            <a:off x="2235200" y="-2"/>
            <a:ext cx="9955214" cy="1630394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B4EF123-7304-C099-8828-E3AA5AA097AA}"/>
              </a:ext>
            </a:extLst>
          </p:cNvPr>
          <p:cNvSpPr txBox="1"/>
          <p:nvPr/>
        </p:nvSpPr>
        <p:spPr>
          <a:xfrm>
            <a:off x="2481866" y="430063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com Pessoal - </a:t>
            </a:r>
            <a:r>
              <a:rPr lang="pt-BR" altLang="pt-BR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º Quadrimestre 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CE67DC7-95F8-0AD0-4A22-B517451CA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113906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8B32568A-1CB2-5783-12E8-3F706CC2F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5200" y="1630391"/>
            <a:ext cx="9956800" cy="513167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171D1B6-1AFE-1567-4FC8-059B494962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26331"/>
            <a:ext cx="2235200" cy="50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194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3D855-B7C7-1622-7023-EBB12813E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A458C7EF-C65D-55A8-5C40-FB6BFCF97780}"/>
              </a:ext>
            </a:extLst>
          </p:cNvPr>
          <p:cNvSpPr/>
          <p:nvPr/>
        </p:nvSpPr>
        <p:spPr bwMode="auto">
          <a:xfrm rot="10800000">
            <a:off x="-3" y="1832615"/>
            <a:ext cx="2235202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DA5B2C2F-79E6-0BD7-4D2A-F262A5F0C060}"/>
              </a:ext>
            </a:extLst>
          </p:cNvPr>
          <p:cNvSpPr/>
          <p:nvPr/>
        </p:nvSpPr>
        <p:spPr bwMode="auto">
          <a:xfrm>
            <a:off x="2481866" y="-2"/>
            <a:ext cx="9708548" cy="1630394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F5742E9-6962-4CD4-E232-CB25FEA5AD12}"/>
              </a:ext>
            </a:extLst>
          </p:cNvPr>
          <p:cNvSpPr txBox="1"/>
          <p:nvPr/>
        </p:nvSpPr>
        <p:spPr>
          <a:xfrm>
            <a:off x="2235200" y="430063"/>
            <a:ext cx="9863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Despesas com Pessoal</a:t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    </a:t>
            </a:r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Comparativo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2B61953-E4F4-B309-9E56-67108341B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1119635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C70EDFA3-73B0-A9A5-846B-FB397BBEA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1866" y="1927859"/>
            <a:ext cx="9616440" cy="4784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767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7E05B5-8653-163E-E4C2-9DC5D94D2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017A7C0C-E058-F8B3-CAAD-B80EE5EAA4C1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D466E2EC-A889-E3E8-68DE-76265A2B740E}"/>
              </a:ext>
            </a:extLst>
          </p:cNvPr>
          <p:cNvSpPr/>
          <p:nvPr/>
        </p:nvSpPr>
        <p:spPr bwMode="auto">
          <a:xfrm rot="10800000">
            <a:off x="-3" y="1832615"/>
            <a:ext cx="2023536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0B897021-5716-3B7E-4E9F-E5DC7413D58C}"/>
              </a:ext>
            </a:extLst>
          </p:cNvPr>
          <p:cNvSpPr/>
          <p:nvPr/>
        </p:nvSpPr>
        <p:spPr bwMode="auto">
          <a:xfrm>
            <a:off x="2306204" y="0"/>
            <a:ext cx="9884210" cy="1701794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41D3413-C2CE-480C-2620-EA9AE0554CEE}"/>
              </a:ext>
            </a:extLst>
          </p:cNvPr>
          <p:cNvSpPr txBox="1"/>
          <p:nvPr/>
        </p:nvSpPr>
        <p:spPr>
          <a:xfrm>
            <a:off x="2418149" y="501465"/>
            <a:ext cx="96164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Resultado Primário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2025</a:t>
            </a:r>
          </a:p>
          <a:p>
            <a:endParaRPr lang="pt-BR" altLang="pt-BR" sz="3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1563EC2-D363-45A8-979C-700735FD06A9}"/>
              </a:ext>
            </a:extLst>
          </p:cNvPr>
          <p:cNvSpPr txBox="1"/>
          <p:nvPr/>
        </p:nvSpPr>
        <p:spPr>
          <a:xfrm>
            <a:off x="2023534" y="1832616"/>
            <a:ext cx="10011055" cy="1287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>
                <a:latin typeface="Segoe UI" panose="020B0502040204020203" pitchFamily="34" charset="0"/>
                <a:ea typeface="Roboto Light" pitchFamily="2" charset="0"/>
                <a:cs typeface="Segoe UI" panose="020B0502040204020203" pitchFamily="34" charset="0"/>
              </a:rPr>
              <a:t>É definido pela diferença entre receitas e despesas do governo, excluindo-se da conta as receitas e despesas com juros. Caso essa diferença seja positiva, tem-se um "superávit primário", caso seja negativa, tem-se um "déficit primário".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CE223FD-7917-EC3E-58B0-94A168F45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150379" cy="724593"/>
          </a:xfrm>
          <a:prstGeom prst="rect">
            <a:avLst/>
          </a:prstGeom>
        </p:spPr>
      </p:pic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A119995D-32C2-C83D-1DC1-219CB24E8B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2425309"/>
              </p:ext>
            </p:extLst>
          </p:nvPr>
        </p:nvGraphicFramePr>
        <p:xfrm>
          <a:off x="2023534" y="3141426"/>
          <a:ext cx="9900988" cy="3716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981877" imgH="2141393" progId="Excel.Sheet.12">
                  <p:embed/>
                </p:oleObj>
              </mc:Choice>
              <mc:Fallback>
                <p:oleObj name="Worksheet" r:id="rId3" imgW="5981877" imgH="2141393" progId="Excel.Sheet.12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A119995D-32C2-C83D-1DC1-219CB24E8B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3534" y="3141426"/>
                        <a:ext cx="9900988" cy="37165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80572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50157-8D80-8E4E-0895-74886CDB0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id="{3959BE62-D5D1-90DB-1916-4C3440105A17}"/>
              </a:ext>
            </a:extLst>
          </p:cNvPr>
          <p:cNvSpPr/>
          <p:nvPr/>
        </p:nvSpPr>
        <p:spPr bwMode="auto">
          <a:xfrm rot="5400000">
            <a:off x="-697395" y="6962621"/>
            <a:ext cx="698331" cy="696459"/>
          </a:xfrm>
          <a:prstGeom prst="round1Rect">
            <a:avLst>
              <a:gd name="adj" fmla="val 12369"/>
            </a:avLst>
          </a:prstGeom>
          <a:solidFill>
            <a:srgbClr val="EA802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D523A608-027B-F448-B959-83815D8F685C}"/>
              </a:ext>
            </a:extLst>
          </p:cNvPr>
          <p:cNvSpPr/>
          <p:nvPr/>
        </p:nvSpPr>
        <p:spPr bwMode="auto">
          <a:xfrm>
            <a:off x="2379133" y="-1"/>
            <a:ext cx="9811281" cy="1754325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B51B4EB-67CB-D146-C2EC-D718AA0A3874}"/>
              </a:ext>
            </a:extLst>
          </p:cNvPr>
          <p:cNvSpPr txBox="1"/>
          <p:nvPr/>
        </p:nvSpPr>
        <p:spPr>
          <a:xfrm>
            <a:off x="2556933" y="413526"/>
            <a:ext cx="877404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Resultado Nominal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2025 </a:t>
            </a:r>
            <a:b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pt-BR" altLang="pt-BR" sz="36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aixaDeTexto 9">
            <a:extLst>
              <a:ext uri="{FF2B5EF4-FFF2-40B4-BE49-F238E27FC236}">
                <a16:creationId xmlns:a16="http://schemas.microsoft.com/office/drawing/2014/main" id="{8F381693-2698-930C-CD8A-CD6AA976190E}"/>
              </a:ext>
            </a:extLst>
          </p:cNvPr>
          <p:cNvSpPr/>
          <p:nvPr/>
        </p:nvSpPr>
        <p:spPr>
          <a:xfrm>
            <a:off x="2079108" y="1979826"/>
            <a:ext cx="10111306" cy="95688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pt-BR" sz="2000" b="0" strike="noStrike" spc="-1" dirty="0">
                <a:latin typeface="Segoe UI" panose="020B0502040204020203" pitchFamily="34" charset="0"/>
                <a:ea typeface="Roboto Light"/>
                <a:cs typeface="Segoe UI" panose="020B0502040204020203" pitchFamily="34" charset="0"/>
              </a:rPr>
              <a:t>Resultado nominal é a diferença do saldo da dívida fiscal líquida, em 31 de Dezembro do exercício em relação ao apurado no exercício anterior em 31 de Dezembro.</a:t>
            </a:r>
            <a:endParaRPr lang="pt-BR" sz="2000" b="0" strike="noStrike" spc="-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C73E538-34E8-B816-0B8E-EEB6613137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4864"/>
            <a:ext cx="1995055" cy="887909"/>
          </a:xfrm>
          <a:prstGeom prst="rect">
            <a:avLst/>
          </a:prstGeom>
        </p:spPr>
      </p:pic>
      <p:sp>
        <p:nvSpPr>
          <p:cNvPr id="4" name="Retângulo: Único Canto Arredondado 3">
            <a:extLst>
              <a:ext uri="{FF2B5EF4-FFF2-40B4-BE49-F238E27FC236}">
                <a16:creationId xmlns:a16="http://schemas.microsoft.com/office/drawing/2014/main" id="{425B4722-F979-AADD-AE6F-78905F5F1E02}"/>
              </a:ext>
            </a:extLst>
          </p:cNvPr>
          <p:cNvSpPr/>
          <p:nvPr/>
        </p:nvSpPr>
        <p:spPr bwMode="auto">
          <a:xfrm rot="10800000">
            <a:off x="-3" y="1832615"/>
            <a:ext cx="2079110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BFAD2E56-3F83-BA3C-11F8-CBB5D925C1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694161"/>
              </p:ext>
            </p:extLst>
          </p:nvPr>
        </p:nvGraphicFramePr>
        <p:xfrm>
          <a:off x="2104855" y="3086912"/>
          <a:ext cx="9793231" cy="36295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844505" imgH="2065036" progId="Excel.Sheet.12">
                  <p:embed/>
                </p:oleObj>
              </mc:Choice>
              <mc:Fallback>
                <p:oleObj name="Worksheet" r:id="rId3" imgW="5844505" imgH="2065036" progId="Excel.Sheet.12">
                  <p:embed/>
                  <p:pic>
                    <p:nvPicPr>
                      <p:cNvPr id="6" name="Objeto 5">
                        <a:extLst>
                          <a:ext uri="{FF2B5EF4-FFF2-40B4-BE49-F238E27FC236}">
                            <a16:creationId xmlns:a16="http://schemas.microsoft.com/office/drawing/2014/main" id="{BFAD2E56-3F83-BA3C-11F8-CBB5D925C1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04855" y="3086912"/>
                        <a:ext cx="9793231" cy="36295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27370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11C61-C71A-2D60-E1F5-4E74B64F9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64B3CCFB-FFC8-5136-3128-EC6839816764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E0ACD83A-41DD-3B11-DBEA-0DA6F0DA9B3F}"/>
              </a:ext>
            </a:extLst>
          </p:cNvPr>
          <p:cNvSpPr/>
          <p:nvPr/>
        </p:nvSpPr>
        <p:spPr bwMode="auto">
          <a:xfrm rot="10800000">
            <a:off x="-3" y="1832615"/>
            <a:ext cx="2413002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CF33A1B9-0BF3-233C-EC79-059A3784507D}"/>
              </a:ext>
            </a:extLst>
          </p:cNvPr>
          <p:cNvSpPr/>
          <p:nvPr/>
        </p:nvSpPr>
        <p:spPr bwMode="auto">
          <a:xfrm>
            <a:off x="2413000" y="237065"/>
            <a:ext cx="9777413" cy="1718735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36EA9C9-E045-FE8A-ECD9-CAE48D640439}"/>
              </a:ext>
            </a:extLst>
          </p:cNvPr>
          <p:cNvSpPr txBox="1"/>
          <p:nvPr/>
        </p:nvSpPr>
        <p:spPr>
          <a:xfrm>
            <a:off x="2493486" y="875551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Controle de Suplementação 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7F8A40C-5A96-B940-7774-CFDE2FAFD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97843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EBC87DD-976A-0C1F-5F22-90DEAC009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0" y="2160367"/>
            <a:ext cx="9696926" cy="4088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2814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FE9E1-6874-6D21-85EF-1A9AC96D3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9CE6D35E-91CA-99E0-8635-9759AEF25A78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0E7A636E-9090-B79D-75FA-1A825B89D75D}"/>
              </a:ext>
            </a:extLst>
          </p:cNvPr>
          <p:cNvSpPr/>
          <p:nvPr/>
        </p:nvSpPr>
        <p:spPr bwMode="auto">
          <a:xfrm rot="10800000">
            <a:off x="-2" y="1832614"/>
            <a:ext cx="2080262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D68685A7-893B-F682-93C3-D2869A3DAB0B}"/>
              </a:ext>
            </a:extLst>
          </p:cNvPr>
          <p:cNvSpPr/>
          <p:nvPr/>
        </p:nvSpPr>
        <p:spPr bwMode="auto">
          <a:xfrm>
            <a:off x="2436812" y="-1"/>
            <a:ext cx="9753601" cy="1761059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843E1090-84CE-8257-E8BE-83C3EA92A936}"/>
              </a:ext>
            </a:extLst>
          </p:cNvPr>
          <p:cNvSpPr txBox="1"/>
          <p:nvPr/>
        </p:nvSpPr>
        <p:spPr>
          <a:xfrm>
            <a:off x="2436813" y="885824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Resumo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98D4E39-D862-00F0-A2AE-C0D070547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299652" cy="1144509"/>
          </a:xfrm>
          <a:prstGeom prst="rect">
            <a:avLst/>
          </a:prstGeom>
        </p:spPr>
      </p:pic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3797F521-3724-2F4B-1646-94FD734383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691742"/>
              </p:ext>
            </p:extLst>
          </p:nvPr>
        </p:nvGraphicFramePr>
        <p:xfrm>
          <a:off x="2080260" y="1832614"/>
          <a:ext cx="10111740" cy="50253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606646" imgH="2568144" progId="Excel.Sheet.12">
                  <p:embed/>
                </p:oleObj>
              </mc:Choice>
              <mc:Fallback>
                <p:oleObj name="Worksheet" r:id="rId3" imgW="6606646" imgH="2568144" progId="Excel.Sheet.12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3797F521-3724-2F4B-1646-94FD734383D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80260" y="1832614"/>
                        <a:ext cx="10111740" cy="50253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0925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8910C170-64A2-F097-413B-EA05E79E1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87965"/>
            <a:ext cx="9144000" cy="2387600"/>
          </a:xfrm>
        </p:spPr>
        <p:txBody>
          <a:bodyPr>
            <a:normAutofit/>
          </a:bodyPr>
          <a:lstStyle/>
          <a:p>
            <a:r>
              <a:rPr lang="pt-BR" sz="5400" b="1" dirty="0"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Cumprimento de Metas Fiscais</a:t>
            </a:r>
            <a:br>
              <a:rPr lang="pt-BR" sz="5400" b="1" dirty="0"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lang="pt-BR" sz="5400" b="1" dirty="0"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2º Quadrimestre 2025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86070BA-CC1B-04DF-B430-A18C010E21F6}"/>
              </a:ext>
            </a:extLst>
          </p:cNvPr>
          <p:cNvSpPr txBox="1"/>
          <p:nvPr/>
        </p:nvSpPr>
        <p:spPr>
          <a:xfrm>
            <a:off x="2921345" y="5877558"/>
            <a:ext cx="6637176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Santa Helena de Goiás/GO, 29 Setembro de 2025.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5A73B57-F949-D4CE-03F9-63D02B853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718" y="259979"/>
            <a:ext cx="6910429" cy="226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579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A4AA5-FA52-5215-71F4-65FF03C0B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2CF87ECC-5592-37CB-B384-6B559E4454F5}"/>
              </a:ext>
            </a:extLst>
          </p:cNvPr>
          <p:cNvSpPr/>
          <p:nvPr/>
        </p:nvSpPr>
        <p:spPr bwMode="auto">
          <a:xfrm>
            <a:off x="2260975" y="-2"/>
            <a:ext cx="9929439" cy="1774373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BD830E4B-F208-3B85-E984-BC5FCA4F7C1A}"/>
              </a:ext>
            </a:extLst>
          </p:cNvPr>
          <p:cNvSpPr txBox="1"/>
          <p:nvPr/>
        </p:nvSpPr>
        <p:spPr>
          <a:xfrm>
            <a:off x="2323125" y="413922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Fundamentos Legais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Lei de Responsabilidade Fiscal – LRF 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tângulo: Único Canto Arredondado 7">
            <a:extLst>
              <a:ext uri="{FF2B5EF4-FFF2-40B4-BE49-F238E27FC236}">
                <a16:creationId xmlns:a16="http://schemas.microsoft.com/office/drawing/2014/main" id="{9BD6C322-CB86-35E3-D467-D119E951D38C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2356BD3-4A5C-573E-0F28-A0AFEDA16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724593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757A18DA-FEFC-BFF4-9340-50A1FBA91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2650" y="2188295"/>
            <a:ext cx="9577388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1º § 1º - </a:t>
            </a:r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A Responsabilidade na gestão fiscal pressupõe a ação planejada e transparente, em que se previnem os riscos e corrigem desvios capazes de afetar o equilíbrio das contas públicas, mediante o cumprimento das metas de resultados entre receitas e despesas e a obediência a limites e condições no que tange a renúncia de receita, geração de despesas com pessoal, da seguridade social e outras ...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9º § 4º - </a:t>
            </a:r>
            <a:r>
              <a:rPr lang="pt-BR" altLang="pt-BR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Até o final dos meses de maio, setembro e fevereiro</a:t>
            </a:r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, o Poder executivo demonstrará e avaliará o cumprimento das metas fiscais de cada quadrimestre, em audiência pública referida no § 1º do art. 166º da Constituição Federal.</a:t>
            </a:r>
          </a:p>
          <a:p>
            <a:endParaRPr lang="pt-BR" altLang="pt-BR" sz="1600" dirty="0">
              <a:solidFill>
                <a:srgbClr val="00447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b="1" dirty="0">
                <a:solidFill>
                  <a:srgbClr val="19894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Art. 48º - </a:t>
            </a:r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São instrumentos de transparência da gestão fiscal, aos quais será dada ampla divulgação , inclusive em meios eletrônicos de acesso público: </a:t>
            </a:r>
          </a:p>
          <a:p>
            <a:pPr lvl="1"/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• os planos, orçamentos e leis de diretrizes orçamentárias; </a:t>
            </a:r>
          </a:p>
          <a:p>
            <a:pPr lvl="1"/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• prestações de contas e o respectivo parecer prévio; </a:t>
            </a:r>
          </a:p>
          <a:p>
            <a:pPr lvl="1"/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• os Relatórios Resumido da Execução Orçamentária e o Relatório de Gestão Fiscal; </a:t>
            </a:r>
          </a:p>
          <a:p>
            <a:pPr lvl="1"/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• e as versões simplificadas desses documentos.</a:t>
            </a:r>
          </a:p>
          <a:p>
            <a:endParaRPr lang="pt-BR" altLang="pt-BR" sz="16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altLang="pt-BR" sz="1600" dirty="0">
                <a:latin typeface="Segoe UI" panose="020B0502040204020203" pitchFamily="34" charset="0"/>
                <a:cs typeface="Segoe UI" panose="020B0502040204020203" pitchFamily="34" charset="0"/>
              </a:rPr>
              <a:t>I – Incentivo a participação popular e realização das audiências públicas ....</a:t>
            </a:r>
          </a:p>
        </p:txBody>
      </p:sp>
    </p:spTree>
    <p:extLst>
      <p:ext uri="{BB962C8B-B14F-4D97-AF65-F5344CB8AC3E}">
        <p14:creationId xmlns:p14="http://schemas.microsoft.com/office/powerpoint/2010/main" val="3555505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FC4D6-3AC5-4A05-C416-F3329170A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E8C6FF11-C72A-0A50-FFDB-E3F6081DEDCE}"/>
              </a:ext>
            </a:extLst>
          </p:cNvPr>
          <p:cNvSpPr/>
          <p:nvPr/>
        </p:nvSpPr>
        <p:spPr bwMode="auto">
          <a:xfrm rot="10800000">
            <a:off x="-2" y="1832616"/>
            <a:ext cx="1773237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D4C7918E-2627-5502-27D3-17464F8799D8}"/>
              </a:ext>
            </a:extLst>
          </p:cNvPr>
          <p:cNvSpPr/>
          <p:nvPr/>
        </p:nvSpPr>
        <p:spPr bwMode="auto">
          <a:xfrm>
            <a:off x="2350660" y="6624"/>
            <a:ext cx="9850634" cy="1587262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90D0381A-49CE-FF1B-F81C-2714C0D7EBAF}"/>
              </a:ext>
            </a:extLst>
          </p:cNvPr>
          <p:cNvSpPr txBox="1"/>
          <p:nvPr/>
        </p:nvSpPr>
        <p:spPr>
          <a:xfrm>
            <a:off x="2417007" y="1812083"/>
            <a:ext cx="92752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Apresentar os resultados da Gestão Orçamentária e Financeira do Município de Santa Helena de Goiás-GO no cumprimento da LRF – Lei de Responsabilidade Fiscal e dos Limites Constitucionais.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74EA657-233E-255C-5E5B-35E6C8DCF158}"/>
              </a:ext>
            </a:extLst>
          </p:cNvPr>
          <p:cNvSpPr txBox="1"/>
          <p:nvPr/>
        </p:nvSpPr>
        <p:spPr>
          <a:xfrm>
            <a:off x="2584854" y="686486"/>
            <a:ext cx="9616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OBJETIVOS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2B99D73-CA4F-46D6-776D-E0B0F9AAFAEA}"/>
              </a:ext>
            </a:extLst>
          </p:cNvPr>
          <p:cNvSpPr txBox="1"/>
          <p:nvPr/>
        </p:nvSpPr>
        <p:spPr>
          <a:xfrm>
            <a:off x="2222880" y="3225033"/>
            <a:ext cx="9782074" cy="4236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Apresentar o total das RECEITAS realizadas de Janeiro a Agosto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Apresentar o total das DESPESAS realizadas de Janeiro a Agosto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Aplicação em Manutenção e Desenvolvimento do Ensino – MDE 4º Bimestre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Aplicação em Ações e Serviços Públicos em Saúde – 4º Bimestre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Apresentar as despesas com pessoal – 2º Quadrimestre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Resultado Primário e Nominal – 2º Quadrimestre de 2025;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altLang="pt-BR" dirty="0">
                <a:latin typeface="Segoe UI" panose="020B0502040204020203" pitchFamily="34" charset="0"/>
                <a:cs typeface="Segoe UI" panose="020B0502040204020203" pitchFamily="34" charset="0"/>
              </a:rPr>
              <a:t>Controle do índice de suplementação de Janeiro a Agosto de 2025.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altLang="pt-BR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altLang="pt-BR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alt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DF8F50D-EEFC-0DC5-DA08-0FF52757F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724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2119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1054C-7D43-DD45-F851-1AAB8D403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71D26A93-2741-CFCB-07CD-2ADC21AD5E25}"/>
              </a:ext>
            </a:extLst>
          </p:cNvPr>
          <p:cNvSpPr/>
          <p:nvPr/>
        </p:nvSpPr>
        <p:spPr bwMode="auto">
          <a:xfrm rot="10800000">
            <a:off x="-3" y="1832615"/>
            <a:ext cx="2306203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91F2DDCE-839A-E824-35E7-8C6743A6C1FE}"/>
              </a:ext>
            </a:extLst>
          </p:cNvPr>
          <p:cNvSpPr/>
          <p:nvPr/>
        </p:nvSpPr>
        <p:spPr bwMode="auto">
          <a:xfrm>
            <a:off x="2306204" y="-2"/>
            <a:ext cx="9884210" cy="1749061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6FB0B46-D11C-CF47-9B16-AA54793E8982}"/>
              </a:ext>
            </a:extLst>
          </p:cNvPr>
          <p:cNvSpPr txBox="1"/>
          <p:nvPr/>
        </p:nvSpPr>
        <p:spPr>
          <a:xfrm>
            <a:off x="2440089" y="527807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Receitas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2025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733982F-61CA-FF33-82D1-03E782386A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1077218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AEFAFE3F-DCD7-4427-F426-2A8B2F7B5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6203" y="1832615"/>
            <a:ext cx="9750325" cy="492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42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21674-A74A-D001-6EF1-761B66121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7CB73BFD-5AE1-8BD4-5B35-5FA74238FC1E}"/>
              </a:ext>
            </a:extLst>
          </p:cNvPr>
          <p:cNvSpPr/>
          <p:nvPr/>
        </p:nvSpPr>
        <p:spPr bwMode="auto">
          <a:xfrm rot="10800000">
            <a:off x="-3" y="1832615"/>
            <a:ext cx="2306203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1922EBD7-2B1C-99D0-65D1-149115DECEA4}"/>
              </a:ext>
            </a:extLst>
          </p:cNvPr>
          <p:cNvSpPr/>
          <p:nvPr/>
        </p:nvSpPr>
        <p:spPr bwMode="auto">
          <a:xfrm>
            <a:off x="2306204" y="-2"/>
            <a:ext cx="9884210" cy="1749061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9A243AE-57B8-CAC6-2ACA-94C94991D842}"/>
              </a:ext>
            </a:extLst>
          </p:cNvPr>
          <p:cNvSpPr txBox="1"/>
          <p:nvPr/>
        </p:nvSpPr>
        <p:spPr>
          <a:xfrm>
            <a:off x="2440089" y="527807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Comparativo das Receitas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2024 x 2025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7E75AD1-09F8-E24E-3D8A-A016718417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1077218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37D7301C-DE44-2CB1-09A7-F6B5B0E03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6203" y="1832615"/>
            <a:ext cx="9750325" cy="4942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31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96C2E-E5E6-456B-7690-CCE014844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01DF40E6-5D96-FBAB-4832-00CBC8500276}"/>
              </a:ext>
            </a:extLst>
          </p:cNvPr>
          <p:cNvSpPr/>
          <p:nvPr/>
        </p:nvSpPr>
        <p:spPr bwMode="auto">
          <a:xfrm rot="10800000">
            <a:off x="-3" y="1832615"/>
            <a:ext cx="2306203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B6B3934D-A881-E6FD-EAF2-418FF626EEBD}"/>
              </a:ext>
            </a:extLst>
          </p:cNvPr>
          <p:cNvSpPr/>
          <p:nvPr/>
        </p:nvSpPr>
        <p:spPr bwMode="auto">
          <a:xfrm>
            <a:off x="2306204" y="-2"/>
            <a:ext cx="9884210" cy="1749061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D7524D85-E2A9-DE69-EF63-1B70D5318FBF}"/>
              </a:ext>
            </a:extLst>
          </p:cNvPr>
          <p:cNvSpPr txBox="1"/>
          <p:nvPr/>
        </p:nvSpPr>
        <p:spPr>
          <a:xfrm>
            <a:off x="2440089" y="527807"/>
            <a:ext cx="9616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6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Despesas Fixadas x Realizadas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2º Quadrimestre 2025</a:t>
            </a:r>
            <a:endParaRPr lang="pt-BR" altLang="pt-BR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13C362E-155C-A6F0-4CE4-78C41E0A3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7646"/>
            <a:ext cx="2306204" cy="107721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250A5DB8-59B7-2F50-2C5F-E0DD78125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6203" y="1749059"/>
            <a:ext cx="9885797" cy="510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284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E2DC0-53FE-1FB1-68D7-3B79FD325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31CA325B-D30E-2ED7-D509-A471E93930A1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7524E961-B913-C7BF-A13D-14920CCE6994}"/>
              </a:ext>
            </a:extLst>
          </p:cNvPr>
          <p:cNvSpPr/>
          <p:nvPr/>
        </p:nvSpPr>
        <p:spPr bwMode="auto">
          <a:xfrm>
            <a:off x="2304686" y="-1"/>
            <a:ext cx="9885728" cy="1829736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3F89C11-2765-7492-CAFF-1F50D43DDF8D}"/>
              </a:ext>
            </a:extLst>
          </p:cNvPr>
          <p:cNvSpPr txBox="1"/>
          <p:nvPr/>
        </p:nvSpPr>
        <p:spPr>
          <a:xfrm>
            <a:off x="2439330" y="611042"/>
            <a:ext cx="96164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Manutenção e Desenvolvimento do Ensino – MDE</a:t>
            </a:r>
          </a:p>
          <a:p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4º Bimestre 2025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CFE8942-9639-F765-F4FB-7551DF42B7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8" y="502329"/>
            <a:ext cx="2306204" cy="984885"/>
          </a:xfrm>
          <a:prstGeom prst="rect">
            <a:avLst/>
          </a:prstGeom>
        </p:spPr>
      </p:pic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A2BC4166-BB82-D39F-43F9-7B71D405B9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448402"/>
              </p:ext>
            </p:extLst>
          </p:nvPr>
        </p:nvGraphicFramePr>
        <p:xfrm>
          <a:off x="2304686" y="1837965"/>
          <a:ext cx="9885728" cy="50200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778240" imgH="2887996" progId="Excel.Sheet.12">
                  <p:embed/>
                </p:oleObj>
              </mc:Choice>
              <mc:Fallback>
                <p:oleObj name="Worksheet" r:id="rId3" imgW="8778240" imgH="2887996" progId="Excel.Sheet.12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A2BC4166-BB82-D39F-43F9-7B71D405B9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04686" y="1837965"/>
                        <a:ext cx="9885728" cy="50200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AE181D96-EB5E-9C4B-1832-DFF8EB22DB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22268"/>
            <a:ext cx="2304686" cy="503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4588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13EDC-E817-9517-3590-00D096446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4EE0DC14-C46F-F9C7-75FE-D477EFFE94D6}"/>
              </a:ext>
            </a:extLst>
          </p:cNvPr>
          <p:cNvCxnSpPr/>
          <p:nvPr/>
        </p:nvCxnSpPr>
        <p:spPr>
          <a:xfrm>
            <a:off x="326571" y="7324533"/>
            <a:ext cx="11597951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Retângulo: Único Canto Arredondado 6">
            <a:extLst>
              <a:ext uri="{FF2B5EF4-FFF2-40B4-BE49-F238E27FC236}">
                <a16:creationId xmlns:a16="http://schemas.microsoft.com/office/drawing/2014/main" id="{C3581AFA-CA8E-A93B-2361-AF7D69BF1132}"/>
              </a:ext>
            </a:extLst>
          </p:cNvPr>
          <p:cNvSpPr/>
          <p:nvPr/>
        </p:nvSpPr>
        <p:spPr bwMode="auto">
          <a:xfrm rot="10800000">
            <a:off x="-3" y="1832615"/>
            <a:ext cx="2304688" cy="5025383"/>
          </a:xfrm>
          <a:prstGeom prst="round1Rect">
            <a:avLst>
              <a:gd name="adj" fmla="val 12369"/>
            </a:avLst>
          </a:prstGeom>
          <a:solidFill>
            <a:srgbClr val="19894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0" name="Retângulo: Único Canto Arredondado 9">
            <a:extLst>
              <a:ext uri="{FF2B5EF4-FFF2-40B4-BE49-F238E27FC236}">
                <a16:creationId xmlns:a16="http://schemas.microsoft.com/office/drawing/2014/main" id="{254B8C2E-651B-B814-0200-EE5706944BB1}"/>
              </a:ext>
            </a:extLst>
          </p:cNvPr>
          <p:cNvSpPr/>
          <p:nvPr/>
        </p:nvSpPr>
        <p:spPr bwMode="auto">
          <a:xfrm>
            <a:off x="2304686" y="-1"/>
            <a:ext cx="9885728" cy="1829736"/>
          </a:xfrm>
          <a:prstGeom prst="round1Rect">
            <a:avLst>
              <a:gd name="adj" fmla="val 12369"/>
            </a:avLst>
          </a:prstGeom>
          <a:solidFill>
            <a:srgbClr val="1F467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lnSpc>
                <a:spcPct val="93000"/>
              </a:lnSpc>
              <a:spcBef>
                <a:spcPts val="50"/>
              </a:spcBef>
              <a:spcAft>
                <a:spcPts val="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5162C1A-4495-A147-B3A0-5AE9F1EAD94B}"/>
              </a:ext>
            </a:extLst>
          </p:cNvPr>
          <p:cNvSpPr txBox="1"/>
          <p:nvPr/>
        </p:nvSpPr>
        <p:spPr>
          <a:xfrm>
            <a:off x="2439330" y="191592"/>
            <a:ext cx="9616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3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Receitas e Despesas com Ações e Serviços Públicos em Saúde (</a:t>
            </a:r>
            <a:r>
              <a:rPr lang="pt-BR" altLang="pt-BR" sz="28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4º Bimestre 2025)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D7B7A50-DA7A-7BEA-2EF9-374AA3B4D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18" y="502329"/>
            <a:ext cx="2306204" cy="1025135"/>
          </a:xfrm>
          <a:prstGeom prst="rect">
            <a:avLst/>
          </a:prstGeom>
        </p:spPr>
      </p:pic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73ED6B5A-48C0-AD7D-3968-DF96511E65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007936"/>
              </p:ext>
            </p:extLst>
          </p:nvPr>
        </p:nvGraphicFramePr>
        <p:xfrm>
          <a:off x="2304686" y="1829734"/>
          <a:ext cx="9885728" cy="5025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330511" imgH="2750977" progId="Excel.Sheet.12">
                  <p:embed/>
                </p:oleObj>
              </mc:Choice>
              <mc:Fallback>
                <p:oleObj name="Worksheet" r:id="rId3" imgW="7330511" imgH="2750977" progId="Excel.Sheet.12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73ED6B5A-48C0-AD7D-3968-DF96511E65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04686" y="1829734"/>
                        <a:ext cx="9885728" cy="5025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3861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496</Words>
  <Application>Microsoft Office PowerPoint</Application>
  <PresentationFormat>Widescreen</PresentationFormat>
  <Paragraphs>44</Paragraphs>
  <Slides>15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Segoe UI</vt:lpstr>
      <vt:lpstr>Times New Roman</vt:lpstr>
      <vt:lpstr>Tema do Office</vt:lpstr>
      <vt:lpstr>Worksheet</vt:lpstr>
      <vt:lpstr>Apresentação do PowerPoint</vt:lpstr>
      <vt:lpstr>Cumprimento de Metas Fiscais 2º Quadrimestre 2025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Neyton Dos Santos Araujo - CEPRioVerde</dc:creator>
  <cp:lastModifiedBy>DENER F. BORGES</cp:lastModifiedBy>
  <cp:revision>19</cp:revision>
  <cp:lastPrinted>2025-05-28T17:46:51Z</cp:lastPrinted>
  <dcterms:created xsi:type="dcterms:W3CDTF">2025-03-13T12:46:27Z</dcterms:created>
  <dcterms:modified xsi:type="dcterms:W3CDTF">2025-09-28T09:50:15Z</dcterms:modified>
</cp:coreProperties>
</file>