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374" r:id="rId2"/>
    <p:sldId id="456" r:id="rId3"/>
    <p:sldId id="421" r:id="rId4"/>
    <p:sldId id="423" r:id="rId5"/>
    <p:sldId id="425" r:id="rId6"/>
    <p:sldId id="422" r:id="rId7"/>
    <p:sldId id="433" r:id="rId8"/>
    <p:sldId id="432" r:id="rId9"/>
    <p:sldId id="434" r:id="rId10"/>
    <p:sldId id="435" r:id="rId11"/>
    <p:sldId id="431" r:id="rId12"/>
    <p:sldId id="427" r:id="rId13"/>
    <p:sldId id="442" r:id="rId14"/>
    <p:sldId id="375" r:id="rId15"/>
    <p:sldId id="437" r:id="rId16"/>
    <p:sldId id="440" r:id="rId17"/>
    <p:sldId id="464" r:id="rId18"/>
    <p:sldId id="429" r:id="rId19"/>
    <p:sldId id="443" r:id="rId20"/>
    <p:sldId id="444" r:id="rId21"/>
    <p:sldId id="446" r:id="rId22"/>
    <p:sldId id="445" r:id="rId23"/>
    <p:sldId id="449" r:id="rId24"/>
    <p:sldId id="450" r:id="rId25"/>
    <p:sldId id="451" r:id="rId26"/>
    <p:sldId id="448" r:id="rId27"/>
    <p:sldId id="447" r:id="rId28"/>
    <p:sldId id="453" r:id="rId29"/>
    <p:sldId id="452" r:id="rId30"/>
    <p:sldId id="454" r:id="rId31"/>
    <p:sldId id="340" r:id="rId32"/>
    <p:sldId id="405" r:id="rId33"/>
    <p:sldId id="394" r:id="rId34"/>
    <p:sldId id="418" r:id="rId35"/>
    <p:sldId id="397" r:id="rId36"/>
    <p:sldId id="461" r:id="rId37"/>
    <p:sldId id="462" r:id="rId3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3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FCEE2A-5915-4F01-8C18-CADF00E024ED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6910227-507C-4268-AD1C-FABC46D8610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3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F630A93-FF61-4DC7-AB14-16B0A834820D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58A6808-C9F8-42A4-96B9-8954843095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6976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8A6808-C9F8-42A4-96B9-89548430956E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9536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8A6808-C9F8-42A4-96B9-89548430956E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9536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8A6808-C9F8-42A4-96B9-89548430956E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9536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E134F-AA86-46FE-9E20-6FB6D9B75AEB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D82FF-161C-4F1A-9776-47AA447FD5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AEF82-D754-4612-9C1E-23AF27D5E8AF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1C00B-D9A4-444D-9DAA-927EAB5533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B955E-5E0E-47FB-BFA7-1301CE224BFE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E7F07-839A-4903-9FCF-4686756AFCB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E4A98-D531-4639-89B4-CF189573D10B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82D8C-134A-4A42-AFF3-B3D8E531D6E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99B6C-959C-49E8-9B05-0DF719834864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16CC3-E493-45E9-9A66-04A654F060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FF88D-F756-4C0F-A7CC-8435B5560727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F9132-709F-46E0-A988-DC97B4A6F81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95BFB-755E-4E73-AB06-E932E935EEC8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2EF61-3DF6-47E5-A6DC-8ACDD10F687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05CAF-0F29-47A7-9BC7-FE90AF774C10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B8842-3D5D-4835-B8AF-97970F4998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F0F03-8C28-4080-913B-98105142F2C7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23D91-5976-412A-8A4C-370D7647B7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2894B-51AA-484D-862D-7600CB185AD1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0584D-0A2E-4528-A664-FA3BFBD6629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3937A-9C2B-4A23-ADA7-E91EC1AB7296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FA0B2-1D69-412C-B465-EF702E6A238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96917B-256B-48E6-9CCD-C36ECFF8F25B}" type="datetimeFigureOut">
              <a:rPr lang="pt-BR"/>
              <a:pPr>
                <a:defRPr/>
              </a:pPr>
              <a:t>03/08/2017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D41415-E5D1-4404-BFFA-EB7A6AC944A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91264" cy="1584176"/>
          </a:xfrm>
        </p:spPr>
        <p:txBody>
          <a:bodyPr/>
          <a:lstStyle/>
          <a:p>
            <a:r>
              <a:rPr lang="pt-BR" sz="3200" b="1" dirty="0" smtClean="0">
                <a:latin typeface="Arial" charset="0"/>
                <a:cs typeface="Arial" charset="0"/>
              </a:rPr>
              <a:t> </a:t>
            </a:r>
            <a:br>
              <a:rPr lang="pt-BR" sz="3200" b="1" dirty="0" smtClean="0">
                <a:latin typeface="Arial" charset="0"/>
                <a:cs typeface="Arial" charset="0"/>
              </a:rPr>
            </a:br>
            <a:endParaRPr lang="pt-BR" sz="3200" b="1" dirty="0" smtClean="0">
              <a:solidFill>
                <a:schemeClr val="accent6">
                  <a:lumMod val="75000"/>
                </a:schemeClr>
              </a:solidFill>
              <a:latin typeface="Algerian" pitchFamily="82" charset="0"/>
              <a:cs typeface="Aria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 rtlCol="0">
            <a:normAutofit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/>
              <a:t>     </a:t>
            </a:r>
            <a:endParaRPr lang="pt-BR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"/>
            <a:ext cx="1979714" cy="148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64" y="92455"/>
            <a:ext cx="2397011" cy="1032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tângulo de cantos arredondados 7"/>
          <p:cNvSpPr/>
          <p:nvPr/>
        </p:nvSpPr>
        <p:spPr>
          <a:xfrm>
            <a:off x="1475656" y="1700808"/>
            <a:ext cx="6624737" cy="45365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7ª</a:t>
            </a:r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Conferência de </a:t>
            </a:r>
            <a:r>
              <a:rPr lang="pt-BR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Assistência </a:t>
            </a:r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Social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SANTA HELENA DE GOIAS - GO</a:t>
            </a:r>
            <a:endParaRPr lang="pt-B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Reflexões sobre o tema....</a:t>
            </a:r>
            <a:endParaRPr lang="pt-BR" sz="36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 rtlCol="0">
            <a:normAutofit fontScale="77500" lnSpcReduction="20000"/>
          </a:bodyPr>
          <a:lstStyle/>
          <a:p>
            <a:pPr algn="just">
              <a:buNone/>
            </a:pPr>
            <a:r>
              <a:rPr lang="pt-BR" sz="2800" dirty="0" smtClean="0"/>
              <a:t>     </a:t>
            </a:r>
            <a:r>
              <a:rPr lang="x-none" sz="3300" smtClean="0">
                <a:latin typeface="Arial" pitchFamily="34" charset="0"/>
                <a:cs typeface="Arial" pitchFamily="34" charset="0"/>
              </a:rPr>
              <a:t>Co</a:t>
            </a:r>
            <a:r>
              <a:rPr lang="pt-BR" sz="3300" dirty="0" smtClean="0">
                <a:latin typeface="Arial" pitchFamily="34" charset="0"/>
                <a:cs typeface="Arial" pitchFamily="34" charset="0"/>
              </a:rPr>
              <a:t>m a </a:t>
            </a:r>
            <a:r>
              <a:rPr lang="x-none" sz="3300" smtClean="0">
                <a:latin typeface="Arial" pitchFamily="34" charset="0"/>
                <a:cs typeface="Arial" pitchFamily="34" charset="0"/>
              </a:rPr>
              <a:t>aprovação</a:t>
            </a:r>
            <a:r>
              <a:rPr lang="pt-BR" sz="3300" dirty="0" smtClean="0">
                <a:latin typeface="Arial" pitchFamily="34" charset="0"/>
                <a:cs typeface="Arial" pitchFamily="34" charset="0"/>
              </a:rPr>
              <a:t> do</a:t>
            </a:r>
            <a:r>
              <a:rPr lang="x-none" sz="3300" smtClean="0">
                <a:latin typeface="Arial" pitchFamily="34" charset="0"/>
                <a:cs typeface="Arial" pitchFamily="34" charset="0"/>
              </a:rPr>
              <a:t> II Plano Decenal da Assistência Social (2016-2026) o Conselho Nacional de Assistência Social</a:t>
            </a:r>
            <a:r>
              <a:rPr lang="pt-BR" sz="3300" dirty="0" smtClean="0">
                <a:latin typeface="Arial" pitchFamily="34" charset="0"/>
                <a:cs typeface="Arial" pitchFamily="34" charset="0"/>
              </a:rPr>
              <a:t>, pretende reafirmar a assistência social como garantidora de direitos sociais, com a urgente necessidade de demonstrar essa conquista à sociedade brasileira. </a:t>
            </a:r>
          </a:p>
          <a:p>
            <a:pPr algn="just">
              <a:buNone/>
            </a:pPr>
            <a:endParaRPr lang="pt-BR" sz="33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33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x-none" sz="3300" u="sng" smtClean="0">
                <a:latin typeface="Arial" pitchFamily="34" charset="0"/>
                <a:cs typeface="Arial" pitchFamily="34" charset="0"/>
              </a:rPr>
              <a:t>Nesse sentido, a</a:t>
            </a:r>
            <a:r>
              <a:rPr lang="pt-BR" sz="3300" u="sng" dirty="0" smtClean="0">
                <a:latin typeface="Arial" pitchFamily="34" charset="0"/>
                <a:cs typeface="Arial" pitchFamily="34" charset="0"/>
              </a:rPr>
              <a:t>s </a:t>
            </a:r>
            <a:r>
              <a:rPr lang="x-none" sz="3300" u="sng" smtClean="0">
                <a:latin typeface="Arial" pitchFamily="34" charset="0"/>
                <a:cs typeface="Arial" pitchFamily="34" charset="0"/>
              </a:rPr>
              <a:t>Conferênc</a:t>
            </a:r>
            <a:r>
              <a:rPr lang="pt-BR" sz="3300" u="sng" dirty="0" smtClean="0">
                <a:latin typeface="Arial" pitchFamily="34" charset="0"/>
                <a:cs typeface="Arial" pitchFamily="34" charset="0"/>
              </a:rPr>
              <a:t>ias de Assistência Social  tem como objetivo dar </a:t>
            </a:r>
            <a:r>
              <a:rPr lang="x-none" sz="3300" u="sng" smtClean="0">
                <a:latin typeface="Arial" pitchFamily="34" charset="0"/>
                <a:cs typeface="Arial" pitchFamily="34" charset="0"/>
              </a:rPr>
              <a:t>continuidade à perspectiva adotada pelo </a:t>
            </a:r>
            <a:r>
              <a:rPr lang="pt-BR" sz="3300" u="sng" dirty="0" smtClean="0">
                <a:latin typeface="Arial" pitchFamily="34" charset="0"/>
                <a:cs typeface="Arial" pitchFamily="34" charset="0"/>
              </a:rPr>
              <a:t>nesse </a:t>
            </a:r>
            <a:r>
              <a:rPr lang="x-none" sz="3300" u="sng" smtClean="0">
                <a:latin typeface="Arial" pitchFamily="34" charset="0"/>
                <a:cs typeface="Arial" pitchFamily="34" charset="0"/>
              </a:rPr>
              <a:t>Plano de eleger os usuários, s</a:t>
            </a:r>
            <a:r>
              <a:rPr lang="pt-BR" sz="3300" u="sng" dirty="0" err="1" smtClean="0">
                <a:latin typeface="Arial" pitchFamily="34" charset="0"/>
                <a:cs typeface="Arial" pitchFamily="34" charset="0"/>
              </a:rPr>
              <a:t>eus</a:t>
            </a:r>
            <a:r>
              <a:rPr lang="pt-BR" sz="33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x-none" sz="3300" u="sng" smtClean="0">
                <a:latin typeface="Arial" pitchFamily="34" charset="0"/>
                <a:cs typeface="Arial" pitchFamily="34" charset="0"/>
              </a:rPr>
              <a:t>direitos e demandas, como centro do debate e do planejamento da política de Assistência Social. </a:t>
            </a:r>
            <a:r>
              <a:rPr lang="x-none" sz="3300" b="1" u="sng" smtClean="0">
                <a:latin typeface="Arial" pitchFamily="34" charset="0"/>
                <a:cs typeface="Arial" pitchFamily="34" charset="0"/>
              </a:rPr>
              <a:t>   </a:t>
            </a:r>
            <a:endParaRPr lang="pt-BR" sz="33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dirty="0" smtClean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832" y="188640"/>
            <a:ext cx="1512168" cy="113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Organização em Quatro Eixos: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 rtlCol="0">
            <a:normAutofit/>
          </a:bodyPr>
          <a:lstStyle/>
          <a:p>
            <a:pPr marL="514350" indent="-51435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A Proteção Social Não Contributiva e o </a:t>
            </a:r>
            <a:r>
              <a:rPr lang="pt-BR" sz="2800" i="1" u="sng" dirty="0" smtClean="0">
                <a:latin typeface="Arial" pitchFamily="34" charset="0"/>
                <a:cs typeface="Arial" pitchFamily="34" charset="0"/>
              </a:rPr>
              <a:t>Princípio da Equidade </a:t>
            </a: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Como Paradigma para a Gestão dos Direitos Socioassistenciais;</a:t>
            </a:r>
          </a:p>
          <a:p>
            <a:pPr marL="0" indent="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2. Gestão Democrática e o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Controle Social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: o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Lugar da Sociedade Civil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no  SUAS;</a:t>
            </a: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34635"/>
            <a:ext cx="1512168" cy="113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50" y="181705"/>
            <a:ext cx="1855359" cy="799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Organização em Quatro Eixos: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 rtlCol="0">
            <a:normAutofit/>
          </a:bodyPr>
          <a:lstStyle/>
          <a:p>
            <a:pPr marL="0" indent="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3. Acesso às seguranças socioassistenciais e a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articulação entre serviços, benefícios e transferência de renda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como garantias de direitos socioassistenciais;</a:t>
            </a:r>
          </a:p>
          <a:p>
            <a:pPr marL="0" indent="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pt-BR" sz="2800" i="1" u="sng" dirty="0" smtClean="0">
                <a:latin typeface="Arial" pitchFamily="34" charset="0"/>
                <a:cs typeface="Arial" pitchFamily="34" charset="0"/>
              </a:rPr>
              <a:t>A legislação como </a:t>
            </a: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instrumento para uma gestão de </a:t>
            </a:r>
            <a:r>
              <a:rPr lang="pt-BR" sz="2800" i="1" u="sng" dirty="0" smtClean="0">
                <a:latin typeface="Arial" pitchFamily="34" charset="0"/>
                <a:cs typeface="Arial" pitchFamily="34" charset="0"/>
              </a:rPr>
              <a:t>compromissos e corresponsabilidades dos entes federativos</a:t>
            </a: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 para a garantia dos direitos socioassistenciais. </a:t>
            </a: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8641"/>
            <a:ext cx="1728192" cy="12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74737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endParaRPr lang="pt-BR" sz="36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 rtlCol="0">
            <a:normAutofit/>
          </a:bodyPr>
          <a:lstStyle/>
          <a:p>
            <a:pPr marL="514350" indent="-514350" algn="ctr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1</a:t>
            </a:r>
          </a:p>
          <a:p>
            <a:pPr marL="514350" indent="-51435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A Proteção Social Não Contributiva e o Princípio da Equidade Como Paradigma para a Gestão dos Direitos Socioassistenciais</a:t>
            </a: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8641"/>
            <a:ext cx="1728192" cy="12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332656"/>
            <a:ext cx="2173665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1:</a:t>
            </a:r>
            <a:b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Importante Debater</a:t>
            </a:r>
            <a:b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800" dirty="0" smtClean="0"/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O papel da Assistência Social na seguridade social e na proteção social não contributiva. 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2.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Afirmação dos direitos socioassistenciais como instrumento para o enfrentamento das desigualdades e para a promoção da equidade e da justiça social. 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3.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A equidade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como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fundamento ético e político necessário ao aprimoramento da universalização de direitos sociais. 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53" y="332656"/>
            <a:ext cx="183925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1:</a:t>
            </a:r>
            <a:b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Importante Debater </a:t>
            </a:r>
            <a:b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A proteção socioassistencial no campo da seguridade social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como </a:t>
            </a:r>
            <a:r>
              <a:rPr lang="x-none" sz="2800" u="sng" smtClean="0">
                <a:latin typeface="Arial" pitchFamily="34" charset="0"/>
                <a:cs typeface="Arial" pitchFamily="34" charset="0"/>
              </a:rPr>
              <a:t>direito de cidadania e dever do Estado. </a:t>
            </a:r>
            <a:endParaRPr lang="pt-BR" sz="28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A gestão dos direitos socioassistenciais comprometida com a resolutividade das demandas e com </a:t>
            </a:r>
            <a:r>
              <a:rPr lang="x-none" sz="2800" u="sng" smtClean="0">
                <a:latin typeface="Arial" pitchFamily="34" charset="0"/>
                <a:cs typeface="Arial" pitchFamily="34" charset="0"/>
              </a:rPr>
              <a:t>a emancipação social dos usuários. </a:t>
            </a:r>
            <a:endParaRPr lang="pt-BR" sz="28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Defesa e garantia de direitos socioassistenciais como recurso estratégico para assegurar a proteção social não contributiva e a promoção da equidade e da justiça social. 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48" y="332656"/>
            <a:ext cx="183925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1: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Desafios no cenário atual à luz do II Plano Decenal</a:t>
            </a:r>
            <a: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 fontScale="92500"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x-none" sz="2800" smtClean="0"/>
              <a:t>1.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x-none" sz="2800" u="sng" smtClean="0">
                <a:latin typeface="Arial" pitchFamily="34" charset="0"/>
                <a:cs typeface="Arial" pitchFamily="34" charset="0"/>
              </a:rPr>
              <a:t>Garantir acesso à Assistência Social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para o enfrentamento de desigualdades e promoção da equidade, </a:t>
            </a:r>
            <a:r>
              <a:rPr lang="x-none" sz="2800" u="sng" smtClean="0">
                <a:latin typeface="Arial" pitchFamily="34" charset="0"/>
                <a:cs typeface="Arial" pitchFamily="34" charset="0"/>
              </a:rPr>
              <a:t>considerando grupos em situação de maior vulnerabilidade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None/>
            </a:pPr>
            <a:r>
              <a:rPr lang="x-none" sz="2800" smtClean="0">
                <a:latin typeface="Arial" pitchFamily="34" charset="0"/>
                <a:cs typeface="Arial" pitchFamily="34" charset="0"/>
              </a:rPr>
              <a:t>2.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Promover a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 relação intersetorial entre as Políticas de Assistência Social, Saúde e Previdência Social e com a Educação e Trabalho e Emprego, visando à garantia de direitos sociais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None/>
            </a:pPr>
            <a:r>
              <a:rPr lang="x-none" sz="2800" smtClean="0">
                <a:latin typeface="Arial" pitchFamily="34" charset="0"/>
                <a:cs typeface="Arial" pitchFamily="34" charset="0"/>
              </a:rPr>
              <a:t>3. </a:t>
            </a:r>
            <a:r>
              <a:rPr lang="x-none" sz="2800" u="sng" smtClean="0">
                <a:latin typeface="Arial" pitchFamily="34" charset="0"/>
                <a:cs typeface="Arial" pitchFamily="34" charset="0"/>
              </a:rPr>
              <a:t>Assegurar a vinculação do BPC ao salário mínimo, conforme previsão na Constituição Federal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x-none" sz="2800" u="sng" strike="sngStrike" smtClean="0">
                <a:latin typeface="Arial" pitchFamily="34" charset="0"/>
                <a:cs typeface="Arial" pitchFamily="34" charset="0"/>
              </a:rPr>
              <a:t> </a:t>
            </a:r>
            <a:endParaRPr lang="pt-BR" sz="2800" u="sng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b="1" smtClean="0">
                <a:latin typeface="Arial" pitchFamily="34" charset="0"/>
                <a:cs typeface="Arial" pitchFamily="34" charset="0"/>
              </a:rPr>
            </a:br>
            <a:r>
              <a:rPr lang="pt-BR" sz="32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1:</a:t>
            </a:r>
            <a:br>
              <a:rPr lang="pt-BR" sz="32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Desafios no cenário atual à luz do II Plano Decenal</a:t>
            </a:r>
            <a:br>
              <a:rPr lang="pt-BR" sz="3200" b="1" i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 fontScale="92500"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A proteção socioassistencial no campo da seguridade social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como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direito de cidadania e dever do Estado. 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A gestão dos direitos socioassistenciais comprometida com a resolutividade das demandas e com a emancipação social dos usuários. 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Defesa e garantia de direitos socioassistenciais como recurso estratégico para assegurar a proteção social não contributiva e a promoção da equidade e da justiça social. 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39" y="188640"/>
            <a:ext cx="2046498" cy="881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b="1" dirty="0" smtClean="0"/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656184" cy="1407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8734"/>
            <a:ext cx="2057345" cy="886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algn="ctr">
              <a:buNone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2</a:t>
            </a:r>
            <a:endParaRPr lang="pt-BR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Gestão Democrática e Controle Social: </a:t>
            </a:r>
          </a:p>
          <a:p>
            <a:pPr algn="just">
              <a:buNone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o lugar da sociedade civil no SUAS</a:t>
            </a:r>
            <a:endParaRPr lang="pt-BR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2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Importante Debater</a:t>
            </a:r>
            <a: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1. Direito à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participação social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 o lugar da sociedade civil na gestão democrática e no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controle social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2. Direito à participação social na prática cotidiana dos equipamentos e serviços socioassistenciais nos territórios;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3. Qualificação, capacitação e educação permanente de conselheiros e trabalhadores como recursos para assegurar a participação social, o controle social e a garantia de direitos socioassistenciais;</a:t>
            </a: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444" y="332656"/>
            <a:ext cx="1879292" cy="80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91264" cy="1584176"/>
          </a:xfrm>
        </p:spPr>
        <p:txBody>
          <a:bodyPr/>
          <a:lstStyle/>
          <a:p>
            <a:r>
              <a:rPr lang="pt-BR" sz="32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cs typeface="Arial" charset="0"/>
              </a:rPr>
              <a:t>O que são as Conferências de Assistência Social?</a:t>
            </a:r>
            <a:endParaRPr lang="pt-BR" sz="3200" b="1" dirty="0" smtClean="0">
              <a:solidFill>
                <a:schemeClr val="accent3">
                  <a:lumMod val="50000"/>
                </a:schemeClr>
              </a:solidFill>
              <a:latin typeface="Algerian" pitchFamily="82" charset="0"/>
              <a:cs typeface="Aria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/>
              <a:t>     </a:t>
            </a:r>
            <a:r>
              <a:rPr lang="pt-BR" sz="2800" dirty="0" smtClean="0">
                <a:latin typeface="Arial" charset="0"/>
                <a:cs typeface="Arial" charset="0"/>
              </a:rPr>
              <a:t>São instâncias que têm por atribuições a avaliação da </a:t>
            </a:r>
            <a:r>
              <a:rPr lang="pt-BR" sz="2800" b="1" dirty="0" smtClean="0">
                <a:latin typeface="Arial" charset="0"/>
                <a:cs typeface="Arial" charset="0"/>
              </a:rPr>
              <a:t>política pública de assistência social</a:t>
            </a:r>
            <a:r>
              <a:rPr lang="pt-BR" sz="2800" dirty="0" smtClean="0">
                <a:latin typeface="Arial" charset="0"/>
                <a:cs typeface="Arial" charset="0"/>
              </a:rPr>
              <a:t> e a definição de diretrizes para o aprimoramento do Sistema Único de Assistência Social (SUAS), ocorrendo no âmbito da União, Estados e Municípios.</a:t>
            </a:r>
          </a:p>
          <a:p>
            <a:pPr algn="just">
              <a:buNone/>
            </a:pPr>
            <a:r>
              <a:rPr lang="pt-BR" sz="2800" dirty="0" smtClean="0">
                <a:latin typeface="Arial" charset="0"/>
                <a:cs typeface="Arial" charset="0"/>
              </a:rPr>
              <a:t>                                 (NOB/SUAS/2012)</a:t>
            </a: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8641"/>
            <a:ext cx="1728192" cy="12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74" y="274737"/>
            <a:ext cx="1639335" cy="70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2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Importante Debater</a:t>
            </a:r>
            <a: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4. Papel,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financiamento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e relação com o SUAS das Entidades de Assessoramento, Defesa e Garantia de Direitos;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5. Gestão do trabalho no SUAS,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relação trabalhadores-usuários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e seus impactos na garantia dos direitos socioassistenciais. </a:t>
            </a: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77" y="332656"/>
            <a:ext cx="2006459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2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Desafios no cenário atual à luz do II Plano Decenal </a:t>
            </a:r>
            <a: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1. Garantir a profissionalização do SUAS e a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valorização dos trabalhadores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nas diferentes esferas e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estimular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o papel dos trabalhadores como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promotores do acesso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da população em situação de vulnerabilidade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às políticas sociais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 aos direitos; 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2. Fortalecer o papel dos Conselhos de Assistência Social nas iniciativas de gestão do Programa Bolsa Família (PBF) e do Cadastro Único, potencializando o exercício do controle social nos termos da Resolução CNAS nº 15/2014;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2</a:t>
            </a:r>
            <a:b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Desafios no cenário atual à luz do II Plano Decenal</a:t>
            </a: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None/>
            </a:pPr>
            <a:r>
              <a:rPr lang="pt-BR" sz="2800" dirty="0" smtClean="0"/>
              <a:t>3.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Criar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estratégias de comunicação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 de informação para ampla divulgação dos direitos socioassistenciais e de seu reconhecimento por parte dos usuários da política; </a:t>
            </a:r>
          </a:p>
          <a:p>
            <a:pPr lvl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4. Promover a articulação dos Conselhos da Assistência Social com outros conselhos (educação, saúde e defesa de direitos), visando à integração de esforços, a qualificação das atenções e a garantia de direitos. </a:t>
            </a:r>
          </a:p>
          <a:p>
            <a:pPr algn="just"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 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b="1" dirty="0" smtClean="0"/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640"/>
            <a:ext cx="1512168" cy="1285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8734"/>
            <a:ext cx="2057345" cy="886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3</a:t>
            </a:r>
          </a:p>
          <a:p>
            <a:pPr algn="ctr">
              <a:buNone/>
            </a:pPr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Acesso às seguranças socioassistenciais e a articulação entre serviços, benefícios e transferência de renda como garantias de direitos socioassistenciais</a:t>
            </a:r>
            <a:endParaRPr lang="pt-BR" sz="36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3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Importante Debater</a:t>
            </a:r>
            <a: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 fontScale="92500" lnSpcReduction="10000"/>
          </a:bodyPr>
          <a:lstStyle/>
          <a:p>
            <a:pPr marL="0" indent="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Seguranças Socioassistenciais:</a:t>
            </a:r>
          </a:p>
          <a:p>
            <a:pPr algn="just">
              <a:buFont typeface="Wingdings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Segurança de sobrevivência (de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rendimento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e de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autonomia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): visa assegurar condições dignas de sobrevivência em determinadas circunstâncias, como  também, o desenvolvimento da autonomia;</a:t>
            </a:r>
          </a:p>
          <a:p>
            <a:pPr algn="just">
              <a:buFont typeface="Wingdings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Segurança de convívio ou vivência familiar: pautada no reconhecimento de que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vínculos familiares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 comunitários são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fundamentais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para se assegurar condições protegidas de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desenvolvimento humano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 das relações;</a:t>
            </a:r>
          </a:p>
          <a:p>
            <a:pPr algn="just">
              <a:buFont typeface="Wingdings" pitchFamily="2" charset="2"/>
              <a:buChar char="ü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Segurança de acolhida: Visa assegurar proteção em situações excepcionais que demandem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acolhimento provisório em serviços de acolhimento. </a:t>
            </a:r>
          </a:p>
          <a:p>
            <a:pPr marL="0" indent="0" algn="ctr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3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Importante Debater</a:t>
            </a:r>
            <a: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 fontScale="92500" lnSpcReduction="20000"/>
          </a:bodyPr>
          <a:lstStyle/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1.   Acesso a direitos e aquisições dos usuários; 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2.  Acesso e garantia de direitos como objetivo para a qualificação das ofertas no SUAS;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3.  Articulação e integração entre serviços, benefícios e transferência de renda para acesso e garantia de direitos;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4.  Papel estratégico da vigilância socioassistencial, do Cadastro Único e dos Programas para a articulação e integração entre serviços, benefícios e garantia de direitos;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5. Visibilidade dos resultados da Política de Assistência Social e de seus impactos na vida da população atendida. </a:t>
            </a:r>
          </a:p>
          <a:p>
            <a:pPr marL="0" indent="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3</a:t>
            </a:r>
            <a:b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Desafios no cenário atual à luz do II Plano Decenal </a:t>
            </a:r>
            <a:r>
              <a:rPr lang="pt-BR" sz="2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1. Instituir parâmetros para a relação do SUAS com o Sistema de Justiça (fluxos e protocolos e definição de competências); 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Fortalecer a </a:t>
            </a:r>
            <a:r>
              <a:rPr lang="pt-BR" sz="2800" u="sng" dirty="0" err="1" smtClean="0">
                <a:latin typeface="Arial" pitchFamily="34" charset="0"/>
                <a:cs typeface="Arial" pitchFamily="34" charset="0"/>
              </a:rPr>
              <a:t>intersetorialidade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como estratégia de gestão,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visando a garantia de direitos e potencializar ações de prevenção e redução da violência, (segmentos em situação de maior vulnerabilidade); 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3. Revisar o Protocolo de Gestão Integrada de Serviços, Benefícios e Transferência de Renda;</a:t>
            </a:r>
          </a:p>
          <a:p>
            <a:pPr algn="just"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 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3</a:t>
            </a:r>
            <a:b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Desafios no cenário atual à luz do II Plano Decenal</a:t>
            </a: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 fontScale="85000" lnSpcReduction="10000"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/>
              <a:t>4.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Garantir a inclusão dos beneficiários do BPC no Cadastro Único e fortalecer as estratégias de integração entre acesso a benefícios, serviços e direitos para apoio a segmentos que demandem cuidados – crianças na primeira infância, idosos e pessoas com deficiência - e suas famílias; 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5. Reordenar e ampliar a oferta de serviços de acolhimento na perspectiva da garantia de direitos; 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Fortalecer a atuação da Política de Assistência Social para a redução de desigualdades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e promoção do acesso a direitos,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com estratégias voltadas à ampliação do acesso e permanência na escola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à integração ao mundo do trabalho e ao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acesso ao trabalho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decente.</a:t>
            </a:r>
          </a:p>
          <a:p>
            <a:pPr algn="just"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 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b="1" dirty="0" smtClean="0"/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656184" cy="1407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8734"/>
            <a:ext cx="2057345" cy="886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4</a:t>
            </a:r>
          </a:p>
          <a:p>
            <a:pPr algn="ctr">
              <a:buNone/>
            </a:pPr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A legislação como instrumento para uma gestão de compromissos e corresponsabilidades dos entes federativos para a garantia dos direitos socioassistenciais. </a:t>
            </a:r>
            <a:endParaRPr lang="pt-BR" sz="36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4</a:t>
            </a:r>
            <a:b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Importante Debater</a:t>
            </a: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1-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Aprimoramento da legislação da PAS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 assegurar a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efetivação dos compromissos e corresponsabilidades dos entes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na garantia dos direitos socioassistenciais;</a:t>
            </a:r>
          </a:p>
          <a:p>
            <a:pPr marL="0" indent="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2- Fortalecimento dos espaços de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pactuação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3- Diversidade na capacidade de gestão e financiamento dos entes e impactos na garantia de direitos dos usuários;</a:t>
            </a:r>
          </a:p>
          <a:p>
            <a:pPr algn="just"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 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9362"/>
            <a:ext cx="1800200" cy="775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91264" cy="1584176"/>
          </a:xfrm>
        </p:spPr>
        <p:txBody>
          <a:bodyPr/>
          <a:lstStyle/>
          <a:p>
            <a:r>
              <a:rPr lang="pt-BR" sz="3200" b="1" dirty="0" smtClean="0">
                <a:latin typeface="Arial" charset="0"/>
                <a:cs typeface="Arial" charset="0"/>
              </a:rPr>
              <a:t> </a:t>
            </a:r>
            <a:br>
              <a:rPr lang="pt-BR" sz="3200" b="1" dirty="0" smtClean="0">
                <a:latin typeface="Arial" charset="0"/>
                <a:cs typeface="Arial" charset="0"/>
              </a:rPr>
            </a:br>
            <a:r>
              <a:rPr lang="pt-BR" sz="32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cs typeface="Arial" charset="0"/>
              </a:rPr>
              <a:t>Qual o tema das Conferências de Assistência Social em 2017?</a:t>
            </a:r>
            <a:endParaRPr lang="pt-BR" sz="3200" b="1" dirty="0" smtClean="0">
              <a:solidFill>
                <a:schemeClr val="accent3">
                  <a:lumMod val="50000"/>
                </a:schemeClr>
              </a:solidFill>
              <a:latin typeface="Algerian" pitchFamily="82" charset="0"/>
              <a:cs typeface="Aria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 rtlCol="0">
            <a:normAutofit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                                  </a:t>
            </a:r>
          </a:p>
          <a:p>
            <a:pPr algn="ctr">
              <a:buNone/>
            </a:pPr>
            <a:r>
              <a:rPr lang="pt-BR" sz="2800" dirty="0" smtClean="0"/>
              <a:t>     </a:t>
            </a:r>
          </a:p>
          <a:p>
            <a:pPr algn="ctr">
              <a:buNone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8641"/>
            <a:ext cx="1728192" cy="12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70" y="274737"/>
            <a:ext cx="1806540" cy="77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Imagem 8" descr="Resultado de imagem para desenho de pessoas indecisas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2505074"/>
            <a:ext cx="5112568" cy="37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95536" y="25400"/>
            <a:ext cx="8373814" cy="1891432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4</a:t>
            </a:r>
            <a:b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Importante Debater</a:t>
            </a: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latin typeface="Arial" pitchFamily="34" charset="0"/>
                <a:cs typeface="Arial" pitchFamily="34" charset="0"/>
              </a:rPr>
            </a:b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685"/>
            <a:ext cx="8280920" cy="5400675"/>
          </a:xfrm>
        </p:spPr>
        <p:txBody>
          <a:bodyPr rtlCol="0">
            <a:normAutofit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lang="pt-BR" sz="2800" i="1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4-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Vigilância Socioassistencial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 instrumentos de gestão do SUAS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como elementos estratégicos para o planejamento das ofertas, acesso e garantia de direitos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 algn="just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5- Convergência entre cofinanciamento e custos das ofertas, considerando compromissos compartilhados. </a:t>
            </a:r>
          </a:p>
          <a:p>
            <a:pPr algn="just"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 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 flipV="1">
            <a:off x="3124200" y="6721475"/>
            <a:ext cx="2895600" cy="136525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8641"/>
            <a:ext cx="1568860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8640"/>
            <a:ext cx="2006460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340768"/>
          </a:xfrm>
        </p:spPr>
        <p:txBody>
          <a:bodyPr/>
          <a:lstStyle/>
          <a:p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4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Desafios no cenário atual à luz do II Plano Decenal</a:t>
            </a:r>
            <a:r>
              <a:rPr lang="pt-BR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0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pt-BR" sz="3200" b="1" dirty="0" smtClean="0">
              <a:solidFill>
                <a:schemeClr val="accent3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034680" cy="4525963"/>
          </a:xfrm>
        </p:spPr>
        <p:txBody>
          <a:bodyPr rtlCol="0">
            <a:noAutofit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1- Aprimorar a gestão compartilhada, descentralizada e participativa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sz="half" idx="2"/>
          </p:nvPr>
        </p:nvSpPr>
        <p:spPr>
          <a:xfrm>
            <a:off x="4499992" y="1600200"/>
            <a:ext cx="4186808" cy="4525963"/>
          </a:xfrm>
        </p:spPr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Atualização da Legislação e normativas;</a:t>
            </a:r>
          </a:p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/>
              <a:t>R</a:t>
            </a:r>
            <a:r>
              <a:rPr lang="pt-BR" dirty="0" smtClean="0"/>
              <a:t>esponsabilização dos entes no cofinanciamento e na provisão das respectivas ofertas;</a:t>
            </a:r>
          </a:p>
          <a:p>
            <a:pPr marL="0" indent="0">
              <a:buNone/>
            </a:pPr>
            <a:r>
              <a:rPr lang="pt-BR" dirty="0" smtClean="0"/>
              <a:t> Fortalecimento do pacto federativo. </a:t>
            </a:r>
            <a:endParaRPr lang="pt-BR" dirty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7101408"/>
            <a:ext cx="2895600" cy="144016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88641"/>
            <a:ext cx="1224136" cy="1008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eta para a direita 7"/>
          <p:cNvSpPr/>
          <p:nvPr/>
        </p:nvSpPr>
        <p:spPr>
          <a:xfrm>
            <a:off x="3779912" y="2276872"/>
            <a:ext cx="504056" cy="484632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429000"/>
            <a:ext cx="504056" cy="54292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085184"/>
            <a:ext cx="504056" cy="54292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1942873" cy="83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>
          <a:xfrm>
            <a:off x="446856" y="274638"/>
            <a:ext cx="8229600" cy="1143000"/>
          </a:xfrm>
        </p:spPr>
        <p:txBody>
          <a:bodyPr/>
          <a:lstStyle/>
          <a:p>
            <a: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4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Desafios no cenário atual à luz do II Plano Decenal </a:t>
            </a:r>
            <a:r>
              <a:rPr lang="pt-BR" sz="20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0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pt-BR" sz="32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 rtlCol="0">
            <a:noAutofit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2- Cofinanciamento</a:t>
            </a: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sz="half" idx="2"/>
          </p:nvPr>
        </p:nvSpPr>
        <p:spPr>
          <a:xfrm>
            <a:off x="4932040" y="1600200"/>
            <a:ext cx="3754760" cy="4525963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</a:p>
          <a:p>
            <a:pPr marL="0" indent="0">
              <a:buNone/>
            </a:pPr>
            <a:r>
              <a:rPr lang="pt-BR" dirty="0" smtClean="0"/>
              <a:t>Definição de parâmetros para a participação dos entes no cofinanciamento  considerando serviços, benefícios, programas e apoio à gestão. </a:t>
            </a: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7029399"/>
            <a:ext cx="2895600" cy="576064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16632"/>
            <a:ext cx="1077541" cy="899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636912"/>
            <a:ext cx="603250" cy="43204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1656184" cy="711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4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Desafios no cenário atual à luz do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II Plano Decenal 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altLang="pt-BR" sz="2800" u="sng" dirty="0">
                <a:solidFill>
                  <a:schemeClr val="tx2">
                    <a:lumMod val="50000"/>
                  </a:schemeClr>
                </a:solidFill>
                <a:latin typeface="Century Schoolbook" pitchFamily="18" charset="0"/>
              </a:rPr>
              <a:t/>
            </a:r>
            <a:br>
              <a:rPr lang="pt-BR" altLang="pt-BR" sz="2800" u="sng" dirty="0">
                <a:solidFill>
                  <a:schemeClr val="tx2">
                    <a:lumMod val="50000"/>
                  </a:schemeClr>
                </a:solidFill>
                <a:latin typeface="Century Schoolbook" pitchFamily="18" charset="0"/>
              </a:rPr>
            </a:br>
            <a:endParaRPr lang="pt-BR" sz="2800" dirty="0"/>
          </a:p>
        </p:txBody>
      </p:sp>
      <p:sp>
        <p:nvSpPr>
          <p:cNvPr id="1024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14190"/>
            <a:ext cx="4038600" cy="4711973"/>
          </a:xfrm>
        </p:spPr>
        <p:txBody>
          <a:bodyPr/>
          <a:lstStyle/>
          <a:p>
            <a:pPr>
              <a:buFont typeface="Symbol" pitchFamily="18" charset="2"/>
              <a:buNone/>
              <a:defRPr/>
            </a:pPr>
            <a:endParaRPr lang="pt-BR" altLang="pt-BR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Symbol" pitchFamily="18" charset="2"/>
              <a:buNone/>
              <a:defRPr/>
            </a:pPr>
            <a:endParaRPr lang="pt-BR" altLang="pt-BR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Symbol" pitchFamily="18" charset="2"/>
              <a:buNone/>
              <a:defRPr/>
            </a:pPr>
            <a:endParaRPr lang="pt-BR" altLang="pt-BR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Symbol" pitchFamily="18" charset="2"/>
              <a:buNone/>
              <a:defRPr/>
            </a:pPr>
            <a:r>
              <a:rPr lang="pt-BR" altLang="pt-BR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3- Revisão das normativas do SUAS</a:t>
            </a:r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2"/>
          </p:nvPr>
        </p:nvSpPr>
        <p:spPr>
          <a:xfrm>
            <a:off x="4499992" y="1414190"/>
            <a:ext cx="4186808" cy="4711973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Considerar na regulação as diversidades e especificidades de públicos e territórios , na perspectiva da garantia de direitos socioassistenciais.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725" y="188640"/>
            <a:ext cx="1438275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924944"/>
            <a:ext cx="603250" cy="54292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-8645"/>
            <a:ext cx="1656184" cy="713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Eixo 4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Desafios no cenário atual à luz do II Plano Decenal </a:t>
            </a:r>
            <a:br>
              <a:rPr lang="pt-BR" sz="3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altLang="pt-BR" u="sng" dirty="0">
                <a:solidFill>
                  <a:schemeClr val="tx2">
                    <a:lumMod val="50000"/>
                  </a:schemeClr>
                </a:solidFill>
                <a:latin typeface="Century Schoolbook" pitchFamily="18" charset="0"/>
              </a:rPr>
              <a:t/>
            </a:r>
            <a:br>
              <a:rPr lang="pt-BR" altLang="pt-BR" u="sng" dirty="0">
                <a:solidFill>
                  <a:schemeClr val="tx2">
                    <a:lumMod val="50000"/>
                  </a:schemeClr>
                </a:solidFill>
                <a:latin typeface="Century Schoolbook" pitchFamily="18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 smtClean="0"/>
              <a:t>4- Aprimoramento de parâmetros de  cofinanciamento</a:t>
            </a:r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5-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Regulação de despesas  com pessoal</a:t>
            </a:r>
          </a:p>
          <a:p>
            <a:pPr marL="0" indent="0">
              <a:buNone/>
            </a:pPr>
            <a:endParaRPr lang="pt-BR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Considerar </a:t>
            </a:r>
            <a:r>
              <a:rPr lang="pt-BR"/>
              <a:t>fatores </a:t>
            </a:r>
            <a:r>
              <a:rPr lang="pt-BR" smtClean="0"/>
              <a:t>semiárido  </a:t>
            </a:r>
            <a:r>
              <a:rPr lang="pt-BR" dirty="0"/>
              <a:t>extensões territoriais e áreas rurais.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/>
              <a:t>Receitas e despesas com pessoal não computadas para fins dos limites estabelecidos na LRF.</a:t>
            </a:r>
          </a:p>
          <a:p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725" y="0"/>
            <a:ext cx="1438275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eta para a direita 4"/>
          <p:cNvSpPr/>
          <p:nvPr/>
        </p:nvSpPr>
        <p:spPr>
          <a:xfrm>
            <a:off x="3851920" y="1693940"/>
            <a:ext cx="576064" cy="484632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005064"/>
            <a:ext cx="576064" cy="50405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1664965" cy="717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480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Refletindo...</a:t>
            </a:r>
            <a:r>
              <a:rPr lang="pt-BR" dirty="0" smtClean="0">
                <a:solidFill>
                  <a:schemeClr val="accent6"/>
                </a:solidFill>
                <a:latin typeface="Algerian" pitchFamily="82" charset="0"/>
                <a:cs typeface="Arial" pitchFamily="34" charset="0"/>
              </a:rPr>
              <a:t/>
            </a:r>
            <a:br>
              <a:rPr lang="pt-BR" dirty="0" smtClean="0">
                <a:solidFill>
                  <a:schemeClr val="accent6"/>
                </a:solidFill>
                <a:latin typeface="Algerian" pitchFamily="82" charset="0"/>
                <a:cs typeface="Arial" pitchFamily="34" charset="0"/>
              </a:rPr>
            </a:br>
            <a:endParaRPr lang="pt-BR" dirty="0">
              <a:solidFill>
                <a:schemeClr val="accent6"/>
              </a:solidFill>
              <a:latin typeface="Algerian" pitchFamily="82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1- O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não cumprimento das responsabilidades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dos entes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impactam na capacidade das ofertas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 garantias das seguranças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socioassistenciais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2- Os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instrumentos legais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relativos à política são ainda insuficientes para garantir responsabilidades.</a:t>
            </a:r>
          </a:p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3- É necessário avançar em novas estratégias para a materialização dos direitos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socioassistenciais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endParaRPr lang="pt-BR" sz="2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16632"/>
            <a:ext cx="1438275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1736973" cy="748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  <a:cs typeface="Arial" pitchFamily="34" charset="0"/>
              </a:rPr>
              <a:t>Mãos à obra...</a:t>
            </a:r>
            <a:r>
              <a:rPr lang="pt-BR" dirty="0" smtClean="0">
                <a:solidFill>
                  <a:schemeClr val="accent6"/>
                </a:solidFill>
                <a:latin typeface="Algerian" pitchFamily="82" charset="0"/>
                <a:cs typeface="Arial" pitchFamily="34" charset="0"/>
              </a:rPr>
              <a:t/>
            </a:r>
            <a:br>
              <a:rPr lang="pt-BR" dirty="0" smtClean="0">
                <a:solidFill>
                  <a:schemeClr val="accent6"/>
                </a:solidFill>
                <a:latin typeface="Algerian" pitchFamily="82" charset="0"/>
                <a:cs typeface="Arial" pitchFamily="34" charset="0"/>
              </a:rPr>
            </a:br>
            <a:endParaRPr lang="pt-BR" dirty="0">
              <a:solidFill>
                <a:schemeClr val="accent6"/>
              </a:solidFill>
              <a:latin typeface="Algerian" pitchFamily="82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algn="ctr">
              <a:buNone/>
            </a:pPr>
            <a:endParaRPr lang="pt-BR" sz="2800" dirty="0" smtClean="0">
              <a:solidFill>
                <a:schemeClr val="accent3">
                  <a:lumMod val="50000"/>
                </a:schemeClr>
              </a:solidFill>
              <a:latin typeface="Algerian" pitchFamily="82" charset="0"/>
              <a:cs typeface="Arial" pitchFamily="34" charset="0"/>
            </a:endParaRPr>
          </a:p>
          <a:p>
            <a:pPr algn="ctr">
              <a:buNone/>
            </a:pPr>
            <a:endParaRPr lang="pt-BR" sz="2400" dirty="0" smtClean="0">
              <a:solidFill>
                <a:schemeClr val="accent3">
                  <a:lumMod val="50000"/>
                </a:schemeClr>
              </a:solidFill>
              <a:latin typeface="Algerian" pitchFamily="82" charset="0"/>
              <a:cs typeface="Arial" pitchFamily="34" charset="0"/>
            </a:endParaRPr>
          </a:p>
          <a:p>
            <a:pPr algn="ctr">
              <a:buNone/>
            </a:pPr>
            <a:r>
              <a:rPr lang="pt-BR" sz="2800" dirty="0" smtClean="0">
                <a:latin typeface="Algerian" pitchFamily="82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pt-BR" sz="2800" dirty="0" smtClean="0">
                <a:latin typeface="Algerian" pitchFamily="82" charset="0"/>
                <a:cs typeface="Arial" pitchFamily="34" charset="0"/>
              </a:rPr>
              <a:t>             </a:t>
            </a:r>
          </a:p>
          <a:p>
            <a:pPr>
              <a:buNone/>
            </a:pP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  <a:cs typeface="Arial" pitchFamily="34" charset="0"/>
              </a:rPr>
              <a:t>       </a:t>
            </a:r>
          </a:p>
          <a:p>
            <a:pPr algn="just">
              <a:buNone/>
            </a:pPr>
            <a:r>
              <a:rPr lang="pt-BR" sz="2800" dirty="0" smtClean="0"/>
              <a:t>             </a:t>
            </a:r>
            <a:endParaRPr lang="pt-BR" sz="2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16631"/>
            <a:ext cx="1798315" cy="1532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2173665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663" y="1700807"/>
            <a:ext cx="6669087" cy="2952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algn="ctr">
              <a:buNone/>
            </a:pP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Ana Lucia Basílio </a:t>
            </a: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Santos</a:t>
            </a:r>
          </a:p>
          <a:p>
            <a:pPr algn="ctr">
              <a:buNone/>
            </a:pP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Vice Presidente do CEAS</a:t>
            </a:r>
          </a:p>
          <a:p>
            <a:pPr algn="ctr">
              <a:buNone/>
            </a:pP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Assistente Social</a:t>
            </a:r>
          </a:p>
          <a:p>
            <a:pPr algn="ctr">
              <a:buNone/>
            </a:pP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Representação do Governo de Goiás</a:t>
            </a:r>
            <a:endParaRPr lang="pt-BR" sz="2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Email: ana.santos@seduc.go.gov.br</a:t>
            </a:r>
            <a:endParaRPr lang="pt-BR" sz="2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62 – 3201 8550</a:t>
            </a:r>
            <a:endParaRPr lang="pt-BR" sz="2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pt-BR" sz="2400" dirty="0" smtClean="0">
              <a:solidFill>
                <a:schemeClr val="accent3">
                  <a:lumMod val="50000"/>
                </a:schemeClr>
              </a:solidFill>
              <a:latin typeface="Algerian" pitchFamily="82" charset="0"/>
              <a:cs typeface="Arial" pitchFamily="34" charset="0"/>
            </a:endParaRPr>
          </a:p>
          <a:p>
            <a:pPr algn="ctr">
              <a:buNone/>
            </a:pPr>
            <a:r>
              <a:rPr lang="pt-BR" sz="2800" dirty="0" smtClean="0">
                <a:latin typeface="Algerian" pitchFamily="82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pt-BR" sz="2800" dirty="0" smtClean="0">
                <a:latin typeface="Algerian" pitchFamily="82" charset="0"/>
                <a:cs typeface="Arial" pitchFamily="34" charset="0"/>
              </a:rPr>
              <a:t>             </a:t>
            </a:r>
          </a:p>
          <a:p>
            <a:pPr>
              <a:buNone/>
            </a:pPr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  <a:cs typeface="Arial" pitchFamily="34" charset="0"/>
              </a:rPr>
              <a:t>       </a:t>
            </a:r>
          </a:p>
          <a:p>
            <a:pPr algn="just">
              <a:buNone/>
            </a:pPr>
            <a:r>
              <a:rPr lang="pt-BR" sz="2800" dirty="0" smtClean="0"/>
              <a:t>             </a:t>
            </a:r>
            <a:endParaRPr lang="pt-BR" sz="2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16631"/>
            <a:ext cx="1798315" cy="1532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2173665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 rtlCol="0">
            <a:normAutofit/>
          </a:bodyPr>
          <a:lstStyle/>
          <a:p>
            <a:pPr marL="0" indent="0" algn="ctr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800" b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  <a:cs typeface="Arial" pitchFamily="34" charset="0"/>
              </a:rPr>
              <a:t>“Garantia de Direitos no Fortalecimento do SUAS”</a:t>
            </a:r>
          </a:p>
          <a:p>
            <a:pPr marL="0" indent="0" algn="ctr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8641"/>
            <a:ext cx="1728192" cy="12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2180988" cy="939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91264" cy="1584176"/>
          </a:xfrm>
        </p:spPr>
        <p:txBody>
          <a:bodyPr/>
          <a:lstStyle/>
          <a:p>
            <a:pPr algn="l"/>
            <a:r>
              <a:rPr lang="pt-BR" sz="3600" b="1" dirty="0" smtClean="0">
                <a:latin typeface="Arial" charset="0"/>
                <a:cs typeface="Arial" charset="0"/>
              </a:rPr>
              <a:t>    </a:t>
            </a:r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cs typeface="Arial" charset="0"/>
              </a:rPr>
              <a:t>Quais são esses Direitos?</a:t>
            </a:r>
            <a:b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cs typeface="Arial" charset="0"/>
              </a:rPr>
            </a:br>
            <a:endParaRPr lang="pt-BR" sz="3600" b="1" dirty="0" smtClean="0">
              <a:solidFill>
                <a:schemeClr val="accent3">
                  <a:lumMod val="50000"/>
                </a:schemeClr>
              </a:solidFill>
              <a:latin typeface="Algerian" pitchFamily="82" charset="0"/>
              <a:cs typeface="Aria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713387"/>
          </a:xfrm>
        </p:spPr>
        <p:txBody>
          <a:bodyPr rtlCol="0">
            <a:normAutofit fontScale="25000" lnSpcReduction="20000"/>
          </a:bodyPr>
          <a:lstStyle/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  </a:t>
            </a:r>
            <a:endParaRPr lang="pt-BR" sz="3800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r>
              <a:rPr lang="pt-BR" sz="3800" dirty="0" smtClean="0">
                <a:latin typeface="Arial" charset="0"/>
                <a:cs typeface="Arial" charset="0"/>
              </a:rPr>
              <a:t>    </a:t>
            </a:r>
            <a:r>
              <a:rPr lang="pt-BR" sz="7400" dirty="0" smtClean="0">
                <a:latin typeface="Arial" charset="0"/>
                <a:cs typeface="Arial" charset="0"/>
              </a:rPr>
              <a:t>                       </a:t>
            </a:r>
            <a:r>
              <a:rPr lang="pt-BR" sz="9600" b="1" dirty="0" smtClean="0">
                <a:latin typeface="Arial" charset="0"/>
                <a:cs typeface="Arial" charset="0"/>
              </a:rPr>
              <a:t>São os direitos sociais</a:t>
            </a:r>
          </a:p>
          <a:p>
            <a:pPr algn="just">
              <a:buNone/>
            </a:pPr>
            <a:endParaRPr lang="pt-BR" sz="9600" b="1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r>
              <a:rPr lang="pt-BR" sz="9600" dirty="0" smtClean="0">
                <a:latin typeface="Arial" charset="0"/>
                <a:cs typeface="Arial" charset="0"/>
              </a:rPr>
              <a:t>    Conforme estabelece a Constituição Federal brasileira são direitos sociais: </a:t>
            </a:r>
          </a:p>
          <a:p>
            <a:pPr algn="just">
              <a:buFont typeface="Wingdings" pitchFamily="2" charset="2"/>
              <a:buChar char="Ø"/>
            </a:pPr>
            <a:r>
              <a:rPr lang="pt-BR" sz="9600" dirty="0" smtClean="0">
                <a:latin typeface="Arial" charset="0"/>
                <a:cs typeface="Arial" charset="0"/>
              </a:rPr>
              <a:t>    a </a:t>
            </a:r>
            <a:r>
              <a:rPr lang="pt-BR" sz="9600" b="1" dirty="0" smtClean="0">
                <a:latin typeface="Arial" charset="0"/>
                <a:cs typeface="Arial" charset="0"/>
              </a:rPr>
              <a:t>educação, a saúde, a alimentação, o trabalho, a moradia, o lazer, a segurança, a previdência social, a proteção à maternidade e à infância, a assistência aos desamparados{...}</a:t>
            </a:r>
            <a:r>
              <a:rPr lang="pt-BR" sz="9600" dirty="0" smtClean="0">
                <a:latin typeface="Arial" charset="0"/>
                <a:cs typeface="Arial" charset="0"/>
              </a:rPr>
              <a:t> (CF/1988 - art. 6º).</a:t>
            </a:r>
            <a:endParaRPr lang="pt-BR" sz="7400" dirty="0" smtClean="0">
              <a:latin typeface="Arial" charset="0"/>
              <a:cs typeface="Arial" charset="0"/>
            </a:endParaRPr>
          </a:p>
          <a:p>
            <a:pPr algn="just">
              <a:buFont typeface="Wingdings 2" pitchFamily="18" charset="2"/>
              <a:buNone/>
            </a:pPr>
            <a:endParaRPr lang="pt-BR" sz="7400" dirty="0" smtClean="0">
              <a:latin typeface="Arial" charset="0"/>
              <a:cs typeface="Arial" charset="0"/>
            </a:endParaRPr>
          </a:p>
          <a:p>
            <a:pPr algn="just">
              <a:buFont typeface="Wingdings 2" pitchFamily="18" charset="2"/>
              <a:buNone/>
            </a:pPr>
            <a:r>
              <a:rPr lang="pt-BR" sz="7400" dirty="0" smtClean="0">
                <a:latin typeface="Arial" charset="0"/>
                <a:cs typeface="Arial" charset="0"/>
              </a:rPr>
              <a:t>    </a:t>
            </a:r>
            <a:r>
              <a:rPr lang="pt-BR" sz="9600" dirty="0" smtClean="0">
                <a:latin typeface="Arial" charset="0"/>
                <a:cs typeface="Arial" charset="0"/>
              </a:rPr>
              <a:t> Diferente dos direitos individuais - que são os direitos civis e políticos - os direitos sociais, de natureza coletiva,  estão referenciados nas diferenças (materiais e imateriais) existente entre os indivíduos (Viana – 2012).</a:t>
            </a:r>
          </a:p>
          <a:p>
            <a:pPr marL="0" indent="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96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sz="3800" b="1" dirty="0" smtClean="0">
                <a:latin typeface="Arial" pitchFamily="34" charset="0"/>
                <a:cs typeface="Arial" pitchFamily="34" charset="0"/>
              </a:rPr>
              <a:t>            </a:t>
            </a:r>
          </a:p>
          <a:p>
            <a:pPr algn="ctr">
              <a:buNone/>
            </a:pPr>
            <a:r>
              <a:rPr lang="pt-BR" sz="2800" dirty="0" smtClean="0"/>
              <a:t>     </a:t>
            </a:r>
          </a:p>
          <a:p>
            <a:pPr algn="ctr">
              <a:buNone/>
            </a:pPr>
            <a:endParaRPr lang="pt-BR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8641"/>
            <a:ext cx="1728192" cy="12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74737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Reflexões sobre o tema....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 rtlCol="0">
            <a:normAutofit fontScale="62500" lnSpcReduction="20000"/>
          </a:bodyPr>
          <a:lstStyle/>
          <a:p>
            <a:pPr marL="0" indent="0" algn="ctr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600" dirty="0" smtClean="0">
                <a:latin typeface="Arial" pitchFamily="34" charset="0"/>
                <a:cs typeface="Arial" pitchFamily="34" charset="0"/>
              </a:rPr>
              <a:t>Nas últimas décadas, o reconhecimento da Assistência Social como política pública foi impulsionado, dentre outros aspectos:</a:t>
            </a:r>
          </a:p>
          <a:p>
            <a:pPr algn="just">
              <a:buFont typeface="Wingdings" pitchFamily="2" charset="2"/>
              <a:buChar char="Ø"/>
            </a:pPr>
            <a:r>
              <a:rPr lang="pt-BR" sz="4600" dirty="0" smtClean="0">
                <a:latin typeface="Arial" pitchFamily="34" charset="0"/>
                <a:cs typeface="Arial" pitchFamily="34" charset="0"/>
              </a:rPr>
              <a:t>   Pelo avanço do ordenamento jurídico brasileiro;</a:t>
            </a:r>
          </a:p>
          <a:p>
            <a:pPr algn="just">
              <a:buFont typeface="Wingdings" pitchFamily="2" charset="2"/>
              <a:buChar char="Ø"/>
            </a:pPr>
            <a:r>
              <a:rPr lang="pt-BR" sz="4600" dirty="0" smtClean="0">
                <a:latin typeface="Arial" pitchFamily="34" charset="0"/>
                <a:cs typeface="Arial" pitchFamily="34" charset="0"/>
              </a:rPr>
              <a:t>   Pelo reconhecimento do papel do Estado na provisão da Proteção Social </a:t>
            </a:r>
            <a:r>
              <a:rPr lang="pt-BR" sz="4600" dirty="0" err="1" smtClean="0">
                <a:latin typeface="Arial" pitchFamily="34" charset="0"/>
                <a:cs typeface="Arial" pitchFamily="34" charset="0"/>
              </a:rPr>
              <a:t>não-contributiva</a:t>
            </a:r>
            <a:r>
              <a:rPr lang="pt-BR" sz="4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pt-BR" sz="4600" dirty="0" smtClean="0">
                <a:latin typeface="Arial" pitchFamily="34" charset="0"/>
                <a:cs typeface="Arial" pitchFamily="34" charset="0"/>
              </a:rPr>
              <a:t>   Pelas situações que exigiram da política, evolução para comportar atenção às demandas da população brasileira.</a:t>
            </a:r>
          </a:p>
          <a:p>
            <a:endParaRPr lang="pt-BR" dirty="0" smtClean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832" y="188640"/>
            <a:ext cx="1512168" cy="113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Reflexões sobre o tema....</a:t>
            </a:r>
            <a:endParaRPr lang="pt-BR" sz="3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 rtlCol="0">
            <a:normAutofit fontScale="62500" lnSpcReduction="20000"/>
          </a:bodyPr>
          <a:lstStyle/>
          <a:p>
            <a:pPr algn="ctr">
              <a:buNone/>
            </a:pPr>
            <a:r>
              <a:rPr lang="pt-BR" sz="4600" dirty="0" smtClean="0">
                <a:latin typeface="Arial" pitchFamily="34" charset="0"/>
                <a:cs typeface="Arial" pitchFamily="34" charset="0"/>
              </a:rPr>
              <a:t>   Destaca-se nesse percurso:</a:t>
            </a:r>
          </a:p>
          <a:p>
            <a:pPr algn="just">
              <a:buFont typeface="Wingdings" pitchFamily="2" charset="2"/>
              <a:buChar char="Ø"/>
            </a:pPr>
            <a:r>
              <a:rPr lang="pt-BR" sz="4600" dirty="0" smtClean="0">
                <a:latin typeface="Arial" pitchFamily="34" charset="0"/>
                <a:cs typeface="Arial" pitchFamily="34" charset="0"/>
              </a:rPr>
              <a:t>   a Constituição Federal;</a:t>
            </a:r>
          </a:p>
          <a:p>
            <a:pPr algn="just">
              <a:buFont typeface="Wingdings" pitchFamily="2" charset="2"/>
              <a:buChar char="Ø"/>
            </a:pPr>
            <a:r>
              <a:rPr lang="pt-BR" sz="4600" dirty="0" smtClean="0">
                <a:latin typeface="Arial" pitchFamily="34" charset="0"/>
                <a:cs typeface="Arial" pitchFamily="34" charset="0"/>
              </a:rPr>
              <a:t>   as legislações da Política de Assistência Social, </a:t>
            </a:r>
          </a:p>
          <a:p>
            <a:pPr algn="just">
              <a:buFont typeface="Wingdings" pitchFamily="2" charset="2"/>
              <a:buChar char="Ø"/>
            </a:pPr>
            <a:r>
              <a:rPr lang="pt-BR" sz="4600" dirty="0" smtClean="0">
                <a:latin typeface="Arial" pitchFamily="34" charset="0"/>
                <a:cs typeface="Arial" pitchFamily="34" charset="0"/>
              </a:rPr>
              <a:t>   as legislações infraconstitucionais: (Estatuto da Criança e do Adolescente, do Estatuto do Idoso, da Lei Maria da Penha e da Lei Brasileira de Inclusão); </a:t>
            </a:r>
          </a:p>
          <a:p>
            <a:pPr algn="just">
              <a:buFont typeface="Wingdings" pitchFamily="2" charset="2"/>
              <a:buChar char="Ø"/>
            </a:pPr>
            <a:r>
              <a:rPr lang="pt-BR" sz="4600" dirty="0" smtClean="0">
                <a:latin typeface="Arial" pitchFamily="34" charset="0"/>
                <a:cs typeface="Arial" pitchFamily="34" charset="0"/>
              </a:rPr>
              <a:t>   e as Convenções Internacionais (Direitos da Criança, Direitos da Pessoa com Deficiência,  Trabalho Infantil - (Colin e Pereira, 2014). </a:t>
            </a:r>
          </a:p>
          <a:p>
            <a:endParaRPr lang="pt-BR" dirty="0" smtClean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832" y="188640"/>
            <a:ext cx="1512168" cy="113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Reflexões sobre o tema....</a:t>
            </a:r>
            <a:endParaRPr lang="pt-BR" sz="3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 rtlCol="0">
            <a:normAutofit/>
          </a:bodyPr>
          <a:lstStyle/>
          <a:p>
            <a:pPr algn="just">
              <a:buNone/>
            </a:pPr>
            <a:r>
              <a:rPr lang="pt-BR" sz="2800" dirty="0" smtClean="0"/>
              <a:t>   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Esse processo foi também fortemente influenciado pelas lutas de movimentos sociais e da sociedade civil que resultaram em conquistas de direitos,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dentre esses: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Benefício de Prestação Continuada (BPC) 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na Constituição Federal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A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tenção à população em situação de rua na Lei Orgânica da Assistência Social (LOAS). 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dirty="0" smtClean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832" y="188640"/>
            <a:ext cx="1512168" cy="113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39"/>
            <a:ext cx="1656184" cy="713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Reflexões sobre o tema....</a:t>
            </a:r>
            <a:endParaRPr lang="pt-BR" sz="3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 rtlCol="0">
            <a:normAutofit/>
          </a:bodyPr>
          <a:lstStyle/>
          <a:p>
            <a:pPr algn="just">
              <a:buNone/>
            </a:pPr>
            <a:r>
              <a:rPr lang="pt-BR" sz="2800" dirty="0" smtClean="0"/>
              <a:t>   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3000" dirty="0" smtClean="0">
                <a:latin typeface="Arial" pitchFamily="34" charset="0"/>
                <a:cs typeface="Arial" pitchFamily="34" charset="0"/>
              </a:rPr>
              <a:t>Após a aprovação da Política Nacional de Assistência Social (PNAS), do I Plano Decenal de Assistência Social (2005-2015) e do Decálogo dos Direitos Socioassistenciais,  inúmeros avanços e desafios se colocaram à política, consolidando a Assistência Social como política pública garantidora de direitos e aprimorando suas ofertas de forma a torná-la mais condizente com a realidade e demandas da população brasileira.</a:t>
            </a:r>
          </a:p>
          <a:p>
            <a:pPr algn="just">
              <a:buNone/>
            </a:pPr>
            <a:endParaRPr lang="pt-BR" dirty="0" smtClean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857998"/>
            <a:ext cx="2895600" cy="45719"/>
          </a:xfrm>
        </p:spPr>
        <p:txBody>
          <a:bodyPr/>
          <a:lstStyle/>
          <a:p>
            <a:pPr>
              <a:defRPr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832" y="188640"/>
            <a:ext cx="1512168" cy="113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1304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2236</TotalTime>
  <Words>1912</Words>
  <Application>Microsoft Office PowerPoint</Application>
  <PresentationFormat>Apresentação na tela (4:3)</PresentationFormat>
  <Paragraphs>211</Paragraphs>
  <Slides>37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38" baseType="lpstr">
      <vt:lpstr>Tema do Office</vt:lpstr>
      <vt:lpstr>  </vt:lpstr>
      <vt:lpstr>O que são as Conferências de Assistência Social?</vt:lpstr>
      <vt:lpstr>  Qual o tema das Conferências de Assistência Social em 2017?</vt:lpstr>
      <vt:lpstr>Apresentação do PowerPoint</vt:lpstr>
      <vt:lpstr>    Quais são esses Direitos? </vt:lpstr>
      <vt:lpstr>Reflexões sobre o tema....</vt:lpstr>
      <vt:lpstr>Reflexões sobre o tema....</vt:lpstr>
      <vt:lpstr>Reflexões sobre o tema....</vt:lpstr>
      <vt:lpstr>Reflexões sobre o tema....</vt:lpstr>
      <vt:lpstr>Reflexões sobre o tema....</vt:lpstr>
      <vt:lpstr>  Organização em Quatro Eixos:</vt:lpstr>
      <vt:lpstr> Organização em Quatro Eixos:</vt:lpstr>
      <vt:lpstr> </vt:lpstr>
      <vt:lpstr>    Eixo 1: Importante Debater  </vt:lpstr>
      <vt:lpstr>    Eixo 1:  Importante Debater     </vt:lpstr>
      <vt:lpstr>   Eixo 1: Desafios no cenário atual à luz do II Plano Decenal   </vt:lpstr>
      <vt:lpstr>     Eixo 1: Desafios no cenário atual à luz do II Plano Decenal    </vt:lpstr>
      <vt:lpstr>       </vt:lpstr>
      <vt:lpstr>   Eixo 2 Importante Debater   </vt:lpstr>
      <vt:lpstr>   Eixo 2 Importante Debater   </vt:lpstr>
      <vt:lpstr>   Eixo 2  Desafios no cenário atual à luz do II Plano Decenal    </vt:lpstr>
      <vt:lpstr>   Eixo 2  Desafios no cenário atual à luz do II Plano Decenal    </vt:lpstr>
      <vt:lpstr>       </vt:lpstr>
      <vt:lpstr>  Eixo 3 Importante Debater   </vt:lpstr>
      <vt:lpstr>  Eixo 3 Importante Debater   </vt:lpstr>
      <vt:lpstr>   Eixo 3  Desafios no cenário atual à luz do II Plano Decenal    </vt:lpstr>
      <vt:lpstr>   Eixo 3  Desafios no cenário atual à luz do II Plano Decenal    </vt:lpstr>
      <vt:lpstr>       </vt:lpstr>
      <vt:lpstr>   Eixo 4  Importante Debater    </vt:lpstr>
      <vt:lpstr>   Eixo 4  Importante Debater    </vt:lpstr>
      <vt:lpstr>  Eixo 4  Desafios no cenário atual à luz do II Plano Decenal  </vt:lpstr>
      <vt:lpstr> Eixo 4  Desafios no cenário atual à luz do II Plano Decenal  </vt:lpstr>
      <vt:lpstr>    Eixo 4  Desafios no cenário atual à luz do  II Plano Decenal   </vt:lpstr>
      <vt:lpstr>  Eixo 4  Desafios no cenário atual à luz do II Plano Decenal   </vt:lpstr>
      <vt:lpstr> Refletindo... </vt:lpstr>
      <vt:lpstr>   Mãos à obra...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Heloisa Viana Silva Moreno</dc:creator>
  <cp:lastModifiedBy>PF</cp:lastModifiedBy>
  <cp:revision>186</cp:revision>
  <cp:lastPrinted>2014-11-17T17:39:25Z</cp:lastPrinted>
  <dcterms:created xsi:type="dcterms:W3CDTF">2014-11-14T12:57:21Z</dcterms:created>
  <dcterms:modified xsi:type="dcterms:W3CDTF">2017-08-03T11:32:39Z</dcterms:modified>
</cp:coreProperties>
</file>